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8" r:id="rId7"/>
    <p:sldId id="269" r:id="rId8"/>
    <p:sldId id="270" r:id="rId9"/>
    <p:sldId id="271" r:id="rId10"/>
    <p:sldId id="265" r:id="rId11"/>
    <p:sldId id="266" r:id="rId12"/>
    <p:sldId id="274" r:id="rId13"/>
    <p:sldId id="273" r:id="rId14"/>
    <p:sldId id="277" r:id="rId15"/>
    <p:sldId id="276" r:id="rId16"/>
    <p:sldId id="278" r:id="rId17"/>
    <p:sldId id="264" r:id="rId18"/>
    <p:sldId id="267" r:id="rId19"/>
    <p:sldId id="272" r:id="rId20"/>
    <p:sldId id="258" r:id="rId21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Marta\Desktop\Cinek\wykres%20do%20ppt_v3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rta\Desktop\Cinek\WYKRES_2_HST_v2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Marta\Desktop\Cinek\WYKRES_3_HST_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1030376717616182E-2"/>
          <c:y val="0.16761200304507393"/>
          <c:w val="0.94548923112552163"/>
          <c:h val="0.60424469668564262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Arkusz1!$C$34</c:f>
              <c:strCache>
                <c:ptCount val="1"/>
                <c:pt idx="0">
                  <c:v>Track access charge 500 gross tonne intercity train (EUR/train-km) in 2014</c:v>
                </c:pt>
              </c:strCache>
            </c:strRef>
          </c:tx>
          <c:invertIfNegative val="0"/>
          <c:dPt>
            <c:idx val="7"/>
            <c:invertIfNegative val="0"/>
            <c:bubble3D val="0"/>
            <c:spPr>
              <a:solidFill>
                <a:srgbClr val="FF0000"/>
              </a:solidFill>
              <a:ln w="25400" cmpd="sng">
                <a:noFill/>
                <a:prstDash val="sysDot"/>
              </a:ln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Arkusz1!$B$35:$B$59</c:f>
              <c:strCache>
                <c:ptCount val="25"/>
                <c:pt idx="0">
                  <c:v>DE</c:v>
                </c:pt>
                <c:pt idx="1">
                  <c:v>LV</c:v>
                </c:pt>
                <c:pt idx="2">
                  <c:v>FR*</c:v>
                </c:pt>
                <c:pt idx="3">
                  <c:v>BE</c:v>
                </c:pt>
                <c:pt idx="4">
                  <c:v>IE</c:v>
                </c:pt>
                <c:pt idx="5">
                  <c:v>AT</c:v>
                </c:pt>
                <c:pt idx="6">
                  <c:v>LT</c:v>
                </c:pt>
                <c:pt idx="7">
                  <c:v>PL</c:v>
                </c:pt>
                <c:pt idx="8">
                  <c:v>IT*</c:v>
                </c:pt>
                <c:pt idx="9">
                  <c:v>ES**</c:v>
                </c:pt>
                <c:pt idx="10">
                  <c:v>EE</c:v>
                </c:pt>
                <c:pt idx="11">
                  <c:v>RO</c:v>
                </c:pt>
                <c:pt idx="12">
                  <c:v>SK</c:v>
                </c:pt>
                <c:pt idx="13">
                  <c:v>HU</c:v>
                </c:pt>
                <c:pt idx="14">
                  <c:v>NL</c:v>
                </c:pt>
                <c:pt idx="15">
                  <c:v>EL</c:v>
                </c:pt>
                <c:pt idx="16">
                  <c:v>BG</c:v>
                </c:pt>
                <c:pt idx="17">
                  <c:v>PT</c:v>
                </c:pt>
                <c:pt idx="18">
                  <c:v>CZ</c:v>
                </c:pt>
                <c:pt idx="19">
                  <c:v>UK</c:v>
                </c:pt>
                <c:pt idx="20">
                  <c:v>LU</c:v>
                </c:pt>
                <c:pt idx="21">
                  <c:v>SE</c:v>
                </c:pt>
                <c:pt idx="22">
                  <c:v>FI</c:v>
                </c:pt>
                <c:pt idx="23">
                  <c:v>SI</c:v>
                </c:pt>
                <c:pt idx="24">
                  <c:v>DK</c:v>
                </c:pt>
              </c:strCache>
            </c:strRef>
          </c:cat>
          <c:val>
            <c:numRef>
              <c:f>Arkusz1!$C$35:$C$59</c:f>
              <c:numCache>
                <c:formatCode>0.00</c:formatCode>
                <c:ptCount val="25"/>
                <c:pt idx="0">
                  <c:v>5.58</c:v>
                </c:pt>
                <c:pt idx="1">
                  <c:v>5.35</c:v>
                </c:pt>
                <c:pt idx="2">
                  <c:v>5.0999999999999996</c:v>
                </c:pt>
                <c:pt idx="3">
                  <c:v>4.8099999999999996</c:v>
                </c:pt>
                <c:pt idx="4">
                  <c:v>4.4000000000000004</c:v>
                </c:pt>
                <c:pt idx="5">
                  <c:v>4.05</c:v>
                </c:pt>
                <c:pt idx="6">
                  <c:v>4.01</c:v>
                </c:pt>
                <c:pt idx="7">
                  <c:v>2.98</c:v>
                </c:pt>
                <c:pt idx="8">
                  <c:v>2.66</c:v>
                </c:pt>
                <c:pt idx="9">
                  <c:v>2.5099999999999998</c:v>
                </c:pt>
                <c:pt idx="10">
                  <c:v>2.3099999999999996</c:v>
                </c:pt>
                <c:pt idx="11">
                  <c:v>2.12</c:v>
                </c:pt>
                <c:pt idx="12">
                  <c:v>1.81</c:v>
                </c:pt>
                <c:pt idx="13">
                  <c:v>1.6800000000000002</c:v>
                </c:pt>
                <c:pt idx="14">
                  <c:v>1.54</c:v>
                </c:pt>
                <c:pt idx="15">
                  <c:v>1.48</c:v>
                </c:pt>
                <c:pt idx="16">
                  <c:v>1.3900000000000001</c:v>
                </c:pt>
                <c:pt idx="17">
                  <c:v>1.37</c:v>
                </c:pt>
                <c:pt idx="18">
                  <c:v>1.2</c:v>
                </c:pt>
                <c:pt idx="19">
                  <c:v>1.1900000000000002</c:v>
                </c:pt>
                <c:pt idx="20">
                  <c:v>0.99</c:v>
                </c:pt>
                <c:pt idx="21">
                  <c:v>0.9</c:v>
                </c:pt>
                <c:pt idx="22">
                  <c:v>0.70000000000000007</c:v>
                </c:pt>
                <c:pt idx="23">
                  <c:v>0.6100000000000001</c:v>
                </c:pt>
                <c:pt idx="24">
                  <c:v>0.30000000000000004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74084736"/>
        <c:axId val="74086272"/>
      </c:barChart>
      <c:catAx>
        <c:axId val="74084736"/>
        <c:scaling>
          <c:orientation val="minMax"/>
        </c:scaling>
        <c:delete val="0"/>
        <c:axPos val="b"/>
        <c:majorTickMark val="out"/>
        <c:minorTickMark val="none"/>
        <c:tickLblPos val="nextTo"/>
        <c:crossAx val="74086272"/>
        <c:crosses val="autoZero"/>
        <c:auto val="1"/>
        <c:lblAlgn val="ctr"/>
        <c:lblOffset val="100"/>
        <c:noMultiLvlLbl val="0"/>
      </c:catAx>
      <c:valAx>
        <c:axId val="74086272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74084736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Estimated average business class and leisure day return fare (EUR/km) - 2013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4.2043335687866709E-2"/>
          <c:y val="0.19804216546102493"/>
          <c:w val="0.94167845681194662"/>
          <c:h val="0.532745022725818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Arkusz1!$B$7</c:f>
              <c:strCache>
                <c:ptCount val="1"/>
                <c:pt idx="0">
                  <c:v>Business Class</c:v>
                </c:pt>
              </c:strCache>
            </c:strRef>
          </c:tx>
          <c:spPr>
            <a:solidFill>
              <a:srgbClr val="002060"/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Arkusz1!$A$8:$A$16</c:f>
              <c:strCache>
                <c:ptCount val="9"/>
                <c:pt idx="0">
                  <c:v>Warsaw - Gdańsk *</c:v>
                </c:pt>
                <c:pt idx="1">
                  <c:v>Praha - Ostrava</c:v>
                </c:pt>
                <c:pt idx="2">
                  <c:v>Warsaw - Cracow *</c:v>
                </c:pt>
                <c:pt idx="3">
                  <c:v>Lisboa - Porto</c:v>
                </c:pt>
                <c:pt idx="4">
                  <c:v>IT HST (FS &amp; NTV)</c:v>
                </c:pt>
                <c:pt idx="5">
                  <c:v>FR HST (TGV)</c:v>
                </c:pt>
                <c:pt idx="6">
                  <c:v>ES HST (AVE)</c:v>
                </c:pt>
                <c:pt idx="7">
                  <c:v>DE HST (ICE)</c:v>
                </c:pt>
                <c:pt idx="8">
                  <c:v>PBKA</c:v>
                </c:pt>
              </c:strCache>
            </c:strRef>
          </c:cat>
          <c:val>
            <c:numRef>
              <c:f>Arkusz1!$B$8:$B$16</c:f>
              <c:numCache>
                <c:formatCode>General</c:formatCode>
                <c:ptCount val="9"/>
                <c:pt idx="0">
                  <c:v>0.13</c:v>
                </c:pt>
                <c:pt idx="1">
                  <c:v>0.13</c:v>
                </c:pt>
                <c:pt idx="2">
                  <c:v>0.14000000000000001</c:v>
                </c:pt>
                <c:pt idx="3">
                  <c:v>0.30000000000000004</c:v>
                </c:pt>
                <c:pt idx="4">
                  <c:v>0.48000000000000004</c:v>
                </c:pt>
                <c:pt idx="5">
                  <c:v>0.62000000000000011</c:v>
                </c:pt>
                <c:pt idx="6">
                  <c:v>0.76000000000000012</c:v>
                </c:pt>
                <c:pt idx="7">
                  <c:v>1.01</c:v>
                </c:pt>
                <c:pt idx="8">
                  <c:v>1.02</c:v>
                </c:pt>
              </c:numCache>
            </c:numRef>
          </c:val>
        </c:ser>
        <c:ser>
          <c:idx val="1"/>
          <c:order val="1"/>
          <c:tx>
            <c:strRef>
              <c:f>Arkusz1!$C$7</c:f>
              <c:strCache>
                <c:ptCount val="1"/>
                <c:pt idx="0">
                  <c:v>Leisure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Arkusz1!$A$8:$A$16</c:f>
              <c:strCache>
                <c:ptCount val="9"/>
                <c:pt idx="0">
                  <c:v>Warsaw - Gdańsk *</c:v>
                </c:pt>
                <c:pt idx="1">
                  <c:v>Praha - Ostrava</c:v>
                </c:pt>
                <c:pt idx="2">
                  <c:v>Warsaw - Cracow *</c:v>
                </c:pt>
                <c:pt idx="3">
                  <c:v>Lisboa - Porto</c:v>
                </c:pt>
                <c:pt idx="4">
                  <c:v>IT HST (FS &amp; NTV)</c:v>
                </c:pt>
                <c:pt idx="5">
                  <c:v>FR HST (TGV)</c:v>
                </c:pt>
                <c:pt idx="6">
                  <c:v>ES HST (AVE)</c:v>
                </c:pt>
                <c:pt idx="7">
                  <c:v>DE HST (ICE)</c:v>
                </c:pt>
                <c:pt idx="8">
                  <c:v>PBKA</c:v>
                </c:pt>
              </c:strCache>
            </c:strRef>
          </c:cat>
          <c:val>
            <c:numRef>
              <c:f>Arkusz1!$C$8:$C$16</c:f>
              <c:numCache>
                <c:formatCode>General</c:formatCode>
                <c:ptCount val="9"/>
                <c:pt idx="0">
                  <c:v>7.0000000000000021E-2</c:v>
                </c:pt>
                <c:pt idx="1">
                  <c:v>9.0000000000000011E-2</c:v>
                </c:pt>
                <c:pt idx="2">
                  <c:v>7.0000000000000021E-2</c:v>
                </c:pt>
                <c:pt idx="3">
                  <c:v>0.21000000000000002</c:v>
                </c:pt>
                <c:pt idx="4">
                  <c:v>0.26</c:v>
                </c:pt>
                <c:pt idx="5">
                  <c:v>0.4</c:v>
                </c:pt>
                <c:pt idx="6">
                  <c:v>0.33000000000000007</c:v>
                </c:pt>
                <c:pt idx="7">
                  <c:v>0.45</c:v>
                </c:pt>
                <c:pt idx="8">
                  <c:v>0.60000000000000009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300736"/>
        <c:axId val="87310720"/>
      </c:barChart>
      <c:catAx>
        <c:axId val="87300736"/>
        <c:scaling>
          <c:orientation val="minMax"/>
        </c:scaling>
        <c:delete val="0"/>
        <c:axPos val="b"/>
        <c:majorTickMark val="none"/>
        <c:minorTickMark val="none"/>
        <c:tickLblPos val="nextTo"/>
        <c:crossAx val="87310720"/>
        <c:crosses val="autoZero"/>
        <c:auto val="1"/>
        <c:lblAlgn val="ctr"/>
        <c:lblOffset val="100"/>
        <c:noMultiLvlLbl val="0"/>
      </c:catAx>
      <c:valAx>
        <c:axId val="8731072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73007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3.369087905350087E-2"/>
          <c:y val="0.85072381196252966"/>
          <c:w val="0.19269960263462263"/>
          <c:h val="4.5150844908431423E-2"/>
        </c:manualLayout>
      </c:layout>
      <c:overlay val="0"/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/>
              <a:t>Monthly net earnings (EUR, 2014)</a:t>
            </a:r>
          </a:p>
          <a:p>
            <a:pPr>
              <a:defRPr/>
            </a:pPr>
            <a:r>
              <a:rPr lang="pl-PL" sz="1200"/>
              <a:t>Single person without children, 100% of average worker, calculated from Eurostat annual data</a:t>
            </a:r>
          </a:p>
          <a:p>
            <a:pPr>
              <a:defRPr/>
            </a:pPr>
            <a:endParaRPr lang="pl-PL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5641707980946829E-2"/>
          <c:y val="0.26103654953578564"/>
          <c:w val="0.92738298337707759"/>
          <c:h val="0.523203405544456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tx1">
                <a:lumMod val="50000"/>
                <a:lumOff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</c:dPt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Arkusz1!$A$6:$A$13</c:f>
              <c:strCache>
                <c:ptCount val="8"/>
                <c:pt idx="0">
                  <c:v>Poland</c:v>
                </c:pt>
                <c:pt idx="1">
                  <c:v>Czech Republic</c:v>
                </c:pt>
                <c:pt idx="2">
                  <c:v>Portugal</c:v>
                </c:pt>
                <c:pt idx="3">
                  <c:v>Spain </c:v>
                </c:pt>
                <c:pt idx="4">
                  <c:v>Italy</c:v>
                </c:pt>
                <c:pt idx="5">
                  <c:v>France</c:v>
                </c:pt>
                <c:pt idx="6">
                  <c:v>Belgium</c:v>
                </c:pt>
                <c:pt idx="7">
                  <c:v>Germany</c:v>
                </c:pt>
              </c:strCache>
            </c:strRef>
          </c:cat>
          <c:val>
            <c:numRef>
              <c:f>Arkusz1!$B$6:$B$13</c:f>
              <c:numCache>
                <c:formatCode>General</c:formatCode>
                <c:ptCount val="8"/>
                <c:pt idx="0">
                  <c:v>634</c:v>
                </c:pt>
                <c:pt idx="1">
                  <c:v>726</c:v>
                </c:pt>
                <c:pt idx="2">
                  <c:v>1057</c:v>
                </c:pt>
                <c:pt idx="3">
                  <c:v>1679</c:v>
                </c:pt>
                <c:pt idx="4">
                  <c:v>1736</c:v>
                </c:pt>
                <c:pt idx="5">
                  <c:v>2224</c:v>
                </c:pt>
                <c:pt idx="6">
                  <c:v>2233</c:v>
                </c:pt>
                <c:pt idx="7">
                  <c:v>2315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7353600"/>
        <c:axId val="88477696"/>
      </c:barChart>
      <c:catAx>
        <c:axId val="87353600"/>
        <c:scaling>
          <c:orientation val="minMax"/>
        </c:scaling>
        <c:delete val="0"/>
        <c:axPos val="b"/>
        <c:majorTickMark val="none"/>
        <c:minorTickMark val="none"/>
        <c:tickLblPos val="nextTo"/>
        <c:crossAx val="88477696"/>
        <c:crosses val="autoZero"/>
        <c:auto val="1"/>
        <c:lblAlgn val="ctr"/>
        <c:lblOffset val="100"/>
        <c:noMultiLvlLbl val="0"/>
      </c:catAx>
      <c:valAx>
        <c:axId val="884776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87353600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gif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gi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0.03125</cdr:x>
      <cdr:y>0.8658</cdr:y>
    </cdr:from>
    <cdr:to>
      <cdr:x>0.51563</cdr:x>
      <cdr:y>0.9979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23850" y="3933697"/>
          <a:ext cx="5019675" cy="6002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200" dirty="0"/>
            <a:t>* 2013</a:t>
          </a:r>
        </a:p>
        <a:p xmlns:a="http://schemas.openxmlformats.org/drawingml/2006/main">
          <a:r>
            <a:rPr lang="pl-PL" sz="1200" dirty="0"/>
            <a:t>** </a:t>
          </a:r>
          <a:r>
            <a:rPr lang="pl-PL" sz="1200" dirty="0" err="1"/>
            <a:t>average</a:t>
          </a:r>
          <a:r>
            <a:rPr lang="pl-PL" sz="1200" dirty="0"/>
            <a:t> </a:t>
          </a:r>
          <a:r>
            <a:rPr lang="pl-PL" sz="1200" dirty="0" err="1"/>
            <a:t>track</a:t>
          </a:r>
          <a:r>
            <a:rPr lang="pl-PL" sz="1200" dirty="0"/>
            <a:t> </a:t>
          </a:r>
          <a:r>
            <a:rPr lang="pl-PL" sz="1200" dirty="0" err="1"/>
            <a:t>access</a:t>
          </a:r>
          <a:r>
            <a:rPr lang="pl-PL" sz="1200" dirty="0"/>
            <a:t> </a:t>
          </a:r>
          <a:r>
            <a:rPr lang="pl-PL" sz="1200" dirty="0" err="1"/>
            <a:t>charge</a:t>
          </a:r>
          <a:r>
            <a:rPr lang="pl-PL" sz="1200" dirty="0"/>
            <a:t> for HST </a:t>
          </a:r>
          <a:r>
            <a:rPr lang="pl-PL" sz="1200" dirty="0" err="1"/>
            <a:t>running</a:t>
          </a:r>
          <a:r>
            <a:rPr lang="pl-PL" sz="1200" dirty="0"/>
            <a:t> with </a:t>
          </a:r>
          <a:r>
            <a:rPr lang="pl-PL" sz="1200" dirty="0" err="1"/>
            <a:t>speed</a:t>
          </a:r>
          <a:r>
            <a:rPr lang="pl-PL" sz="1200" dirty="0"/>
            <a:t> </a:t>
          </a:r>
          <a:r>
            <a:rPr lang="pl-PL" sz="1200" dirty="0" err="1"/>
            <a:t>limited</a:t>
          </a:r>
          <a:r>
            <a:rPr lang="pl-PL" sz="1200" dirty="0"/>
            <a:t> to 260 km/h</a:t>
          </a:r>
        </a:p>
        <a:p xmlns:a="http://schemas.openxmlformats.org/drawingml/2006/main">
          <a:endParaRPr lang="pl-PL" sz="1200" dirty="0"/>
        </a:p>
        <a:p xmlns:a="http://schemas.openxmlformats.org/drawingml/2006/main">
          <a:r>
            <a:rPr lang="pl-PL" sz="1200" dirty="0"/>
            <a:t>Source: COM(2014) 353 </a:t>
          </a:r>
          <a:r>
            <a:rPr lang="pl-PL" sz="1200" dirty="0" err="1"/>
            <a:t>final</a:t>
          </a:r>
          <a:endParaRPr lang="pl-PL" sz="1200" dirty="0"/>
        </a:p>
      </cdr:txBody>
    </cdr:sp>
  </cdr:relSizeAnchor>
  <cdr:relSizeAnchor xmlns:cdr="http://schemas.openxmlformats.org/drawingml/2006/chartDrawing">
    <cdr:from>
      <cdr:x>0.33272</cdr:x>
      <cdr:y>0.37879</cdr:y>
    </cdr:from>
    <cdr:to>
      <cdr:x>0.42096</cdr:x>
      <cdr:y>0.58658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3448050" y="166687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pl-PL" sz="1100"/>
        </a:p>
      </cdr:txBody>
    </cdr:sp>
  </cdr:relSizeAnchor>
  <cdr:relSizeAnchor xmlns:cdr="http://schemas.openxmlformats.org/drawingml/2006/chartDrawing">
    <cdr:from>
      <cdr:x>0.31342</cdr:x>
      <cdr:y>0.30476</cdr:y>
    </cdr:from>
    <cdr:to>
      <cdr:x>0.36121</cdr:x>
      <cdr:y>0.42605</cdr:y>
    </cdr:to>
    <cdr:pic>
      <cdr:nvPicPr>
        <cdr:cNvPr id="6" name="Obraz 5" descr="PolandFlag.gif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3248033" y="1341108"/>
          <a:ext cx="495291" cy="53374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0.70953</cdr:x>
      <cdr:y>0.91507</cdr:y>
    </cdr:from>
    <cdr:to>
      <cdr:x>1</cdr:x>
      <cdr:y>0.98977</cdr:y>
    </cdr:to>
    <cdr:sp macro="" textlink="">
      <cdr:nvSpPr>
        <cdr:cNvPr id="5" name="pole tekstowe 4"/>
        <cdr:cNvSpPr txBox="1"/>
      </cdr:nvSpPr>
      <cdr:spPr>
        <a:xfrm xmlns:a="http://schemas.openxmlformats.org/drawingml/2006/main">
          <a:off x="6192688" y="3528392"/>
          <a:ext cx="2520280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dirty="0" err="1" smtClean="0"/>
            <a:t>Source</a:t>
          </a:r>
          <a:r>
            <a:rPr lang="pl-PL" sz="1400" dirty="0" smtClean="0"/>
            <a:t>: COM(2014) 353 </a:t>
          </a:r>
          <a:r>
            <a:rPr lang="pl-PL" sz="1400" dirty="0" err="1" smtClean="0"/>
            <a:t>final</a:t>
          </a:r>
          <a:endParaRPr lang="pl-PL" sz="1400" dirty="0" smtClean="0"/>
        </a:p>
        <a:p xmlns:a="http://schemas.openxmlformats.org/drawingml/2006/main">
          <a:endParaRPr lang="pl-PL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0.04329</cdr:x>
      <cdr:y>0.90449</cdr:y>
    </cdr:from>
    <cdr:to>
      <cdr:x>0.35294</cdr:x>
      <cdr:y>0.99438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371516" y="4600553"/>
          <a:ext cx="2657435" cy="45721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i="1" dirty="0"/>
            <a:t>S</a:t>
          </a:r>
          <a:r>
            <a:rPr lang="pl-PL" sz="1400" i="1" dirty="0" smtClean="0"/>
            <a:t>ource</a:t>
          </a:r>
          <a:r>
            <a:rPr lang="pl-PL" sz="1400" i="1" dirty="0"/>
            <a:t>:</a:t>
          </a:r>
          <a:r>
            <a:rPr lang="pl-PL" sz="1400" baseline="0" dirty="0"/>
            <a:t> COM (2014) 353 </a:t>
          </a:r>
          <a:r>
            <a:rPr lang="pl-PL" sz="1400" baseline="0" dirty="0" err="1"/>
            <a:t>final</a:t>
          </a:r>
          <a:r>
            <a:rPr lang="pl-PL" sz="1400" baseline="0" dirty="0"/>
            <a:t>; </a:t>
          </a:r>
          <a:r>
            <a:rPr lang="pl-PL" sz="1400" baseline="0" dirty="0" err="1"/>
            <a:t>own</a:t>
          </a:r>
          <a:r>
            <a:rPr lang="pl-PL" sz="1400" baseline="0" dirty="0"/>
            <a:t> </a:t>
          </a:r>
          <a:r>
            <a:rPr lang="pl-PL" sz="1400" baseline="0" dirty="0" err="1"/>
            <a:t>calculation</a:t>
          </a:r>
          <a:r>
            <a:rPr lang="pl-PL" sz="1400" baseline="0" dirty="0"/>
            <a:t> for Poland</a:t>
          </a:r>
          <a:endParaRPr lang="pl-PL" sz="1400" dirty="0"/>
        </a:p>
        <a:p xmlns:a="http://schemas.openxmlformats.org/drawingml/2006/main">
          <a:r>
            <a:rPr lang="pl-PL" sz="1400" dirty="0"/>
            <a:t>* 2015 EIP (</a:t>
          </a:r>
          <a:r>
            <a:rPr lang="pl-PL" sz="1400" dirty="0" err="1"/>
            <a:t>Pendolino</a:t>
          </a:r>
          <a:r>
            <a:rPr lang="pl-PL" sz="1400" dirty="0"/>
            <a:t>) 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0.08681</cdr:x>
      <cdr:y>0.48806</cdr:y>
    </cdr:from>
    <cdr:to>
      <cdr:x>0.14352</cdr:x>
      <cdr:y>0.6194</cdr:y>
    </cdr:to>
    <cdr:pic>
      <cdr:nvPicPr>
        <cdr:cNvPr id="2" name="Obraz 1" descr="PolandFlag.gif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714375" y="1868788"/>
          <a:ext cx="466725" cy="50293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0.0463</cdr:x>
      <cdr:y>0.9005</cdr:y>
    </cdr:from>
    <cdr:to>
      <cdr:x>0.15741</cdr:x>
      <cdr:y>0.9602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381000" y="3448050"/>
          <a:ext cx="9144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pl-PL" sz="1400" i="1" dirty="0"/>
            <a:t>S</a:t>
          </a:r>
          <a:r>
            <a:rPr lang="pl-PL" sz="1400" i="1" dirty="0" smtClean="0"/>
            <a:t>ource</a:t>
          </a:r>
          <a:r>
            <a:rPr lang="pl-PL" sz="1400" dirty="0"/>
            <a:t>: Eurostat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9D89B-B7BE-4119-A623-C72221645CC1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C472-F0BD-44B2-9815-DE069162E0C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FCF6-598E-4933-A59F-D3C643C68DA4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004-8CFF-4D18-8607-D2C8D885C5D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6BE48-E968-4EA3-BDD9-CCBCEBD65E69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006DE-A061-4893-BC5D-5F0AC73251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5A086-C101-4CF2-98E2-DBD16F459EE6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DF8D5-77CE-45A9-9141-971E8ED6737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39433-5220-4EF9-BCDC-7512011ACFAA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7D005-D897-4DB3-BB4F-5C3F33D78E6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9AD23-11F5-4BBF-9F7F-4E4EC1B5993F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F887-BD8D-4355-BECA-DE4AD967A2F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37FC6-BE1E-45CB-B3E4-BE8616929262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93352-FCCE-4A5C-B1EC-FFA1E8AC114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EA02E-DE5D-4C25-BF2A-2D4DDE83E3A6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6421D-5B3B-49BE-AF91-91B18A38B45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57812C-F29C-4623-BBCF-4279C67EA837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F3067-2B08-4844-9FC6-EC66B3EAAED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96D1-4B6D-4581-B4A4-1FC3B9102846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C4230-842A-4F44-9504-8EA9515E103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444E0-0512-432D-B28A-71EDABB307D5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34F54-6724-4786-8AB0-56EA2DC81E07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E1FECF7-D954-4506-BD97-BBD6392D472F}" type="datetimeFigureOut">
              <a:rPr lang="pl-PL"/>
              <a:pPr>
                <a:defRPr/>
              </a:pPr>
              <a:t>2016-06-08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77E773-1D95-4A1B-89CA-2AE006A7D0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9" descr="E:\Zdjęcia\2012_06_19\IMG_75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5988" y="1401763"/>
            <a:ext cx="213677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5" descr="C:\Users\Jakub\Pictures\2016_04_17\IMG_89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3438" y="2819400"/>
            <a:ext cx="23002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7" descr="C:\Users\Jakub\Pictures\2015_09_12\IMG_45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4602163"/>
            <a:ext cx="34671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C:\Users\Jakub\Pictures\2016_04_17\IMG_89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4559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3" descr="C:\Users\Jakub\Pictures\2016_04_17\IMG_89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6888" y="4483100"/>
            <a:ext cx="360362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 descr="C:\Users\Jakub\Pictures\2015_09_12\IMG_45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2249488"/>
            <a:ext cx="3617913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55988" y="4076700"/>
            <a:ext cx="21209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0063" y="0"/>
            <a:ext cx="3617912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9000" y="5454650"/>
            <a:ext cx="2147888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290763"/>
            <a:ext cx="34671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5" descr="E:\Zdjęcia\2015_08_06\IMG_273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5988" y="-15875"/>
            <a:ext cx="212407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925" y="908050"/>
            <a:ext cx="9144000" cy="3268663"/>
          </a:xfrm>
        </p:spPr>
        <p:txBody>
          <a:bodyPr>
            <a:normAutofit/>
          </a:bodyPr>
          <a:lstStyle/>
          <a:p>
            <a:r>
              <a:rPr lang="en-US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High speed railways in Poland 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     </a:t>
            </a:r>
            <a:r>
              <a:rPr lang="en-US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 a political playground or a real need? 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advisability of constructing a HSL system in a medium-sized country 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/>
            </a:r>
            <a:b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</a:br>
            <a:r>
              <a:rPr lang="en-US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 Central Europe</a:t>
            </a:r>
            <a:endParaRPr lang="pl-PL" sz="3800" b="1" dirty="0" smtClean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09650" y="4292600"/>
            <a:ext cx="7016750" cy="213518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Marcin Król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Warsaw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School of </a:t>
            </a:r>
            <a:r>
              <a:rPr lang="pl-PL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Economics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(SGH)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Jakub Taczanowski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Jagiellonian</a:t>
            </a:r>
            <a:r>
              <a:rPr lang="pl-PL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University, Kraków</a:t>
            </a:r>
            <a:endParaRPr lang="pl-PL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ytuł 1"/>
          <p:cNvSpPr>
            <a:spLocks noGrp="1"/>
          </p:cNvSpPr>
          <p:nvPr>
            <p:ph type="title"/>
          </p:nvPr>
        </p:nvSpPr>
        <p:spPr>
          <a:xfrm>
            <a:off x="1403648" y="-26988"/>
            <a:ext cx="6229622" cy="1143001"/>
          </a:xfrm>
        </p:spPr>
        <p:txBody>
          <a:bodyPr/>
          <a:lstStyle/>
          <a:p>
            <a:r>
              <a:rPr lang="pl-PL" sz="3400" dirty="0" smtClean="0"/>
              <a:t>The </a:t>
            </a:r>
            <a:r>
              <a:rPr lang="pl-PL" sz="3400" dirty="0" err="1" smtClean="0"/>
              <a:t>recurring</a:t>
            </a:r>
            <a:r>
              <a:rPr lang="pl-PL" sz="3400" dirty="0" smtClean="0"/>
              <a:t> </a:t>
            </a:r>
            <a:r>
              <a:rPr lang="pl-PL" sz="3400" dirty="0" err="1" smtClean="0"/>
              <a:t>project</a:t>
            </a:r>
            <a:r>
              <a:rPr lang="pl-PL" sz="3400" dirty="0" smtClean="0"/>
              <a:t> </a:t>
            </a:r>
            <a:r>
              <a:rPr lang="pl-PL" sz="3400" dirty="0" smtClean="0"/>
              <a:t>of „Y” HSL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25538"/>
            <a:ext cx="9144000" cy="5516562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400" dirty="0" smtClean="0"/>
              <a:t>Basic </a:t>
            </a:r>
            <a:r>
              <a:rPr lang="pl-PL" sz="2400" dirty="0" err="1" smtClean="0"/>
              <a:t>characteristics</a:t>
            </a:r>
            <a:r>
              <a:rPr lang="pl-PL" sz="2400" dirty="0" smtClean="0"/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A </a:t>
            </a:r>
            <a:r>
              <a:rPr lang="pl-PL" sz="2200" dirty="0" err="1" smtClean="0"/>
              <a:t>completely</a:t>
            </a:r>
            <a:r>
              <a:rPr lang="pl-PL" sz="2200" dirty="0" smtClean="0"/>
              <a:t> </a:t>
            </a:r>
            <a:r>
              <a:rPr lang="pl-PL" sz="2200" dirty="0" err="1" smtClean="0"/>
              <a:t>new</a:t>
            </a:r>
            <a:r>
              <a:rPr lang="pl-PL" sz="2200" dirty="0" smtClean="0"/>
              <a:t> railway </a:t>
            </a:r>
            <a:r>
              <a:rPr lang="pl-PL" sz="2200" dirty="0" err="1" smtClean="0"/>
              <a:t>line</a:t>
            </a:r>
            <a:r>
              <a:rPr lang="pl-PL" sz="2200" dirty="0" smtClean="0"/>
              <a:t> from </a:t>
            </a:r>
            <a:r>
              <a:rPr lang="pl-PL" sz="2200" dirty="0" err="1" smtClean="0"/>
              <a:t>Warsaw</a:t>
            </a:r>
            <a:r>
              <a:rPr lang="pl-PL" sz="2200" dirty="0" smtClean="0"/>
              <a:t> to Poznań and </a:t>
            </a:r>
            <a:r>
              <a:rPr lang="pl-PL" sz="2200" dirty="0" smtClean="0"/>
              <a:t>Wrocław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The </a:t>
            </a:r>
            <a:r>
              <a:rPr lang="pl-PL" sz="2200" dirty="0" err="1" smtClean="0"/>
              <a:t>old</a:t>
            </a:r>
            <a:r>
              <a:rPr lang="pl-PL" sz="2200" dirty="0" smtClean="0"/>
              <a:t> problem </a:t>
            </a:r>
            <a:r>
              <a:rPr lang="pl-PL" sz="2200" dirty="0" smtClean="0"/>
              <a:t>of the </a:t>
            </a:r>
            <a:r>
              <a:rPr lang="pl-PL" sz="2200" dirty="0" err="1" smtClean="0"/>
              <a:t>long</a:t>
            </a:r>
            <a:r>
              <a:rPr lang="pl-PL" sz="2200" dirty="0" smtClean="0"/>
              <a:t> </a:t>
            </a:r>
            <a:r>
              <a:rPr lang="pl-PL" sz="2200" dirty="0" err="1" smtClean="0"/>
              <a:t>Warsaw</a:t>
            </a:r>
            <a:r>
              <a:rPr lang="pl-PL" sz="2200" dirty="0" smtClean="0"/>
              <a:t>-Wrocław </a:t>
            </a:r>
            <a:r>
              <a:rPr lang="pl-PL" sz="2200" dirty="0" err="1" smtClean="0"/>
              <a:t>line</a:t>
            </a:r>
            <a:r>
              <a:rPr lang="pl-PL" sz="2200" dirty="0" smtClean="0"/>
              <a:t> – </a:t>
            </a:r>
            <a:r>
              <a:rPr lang="pl-PL" sz="2200" dirty="0" err="1" smtClean="0"/>
              <a:t>solved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Central </a:t>
            </a:r>
            <a:r>
              <a:rPr lang="pl-PL" sz="2200" dirty="0" err="1" smtClean="0"/>
              <a:t>position</a:t>
            </a:r>
            <a:r>
              <a:rPr lang="pl-PL" sz="2200" dirty="0" smtClean="0"/>
              <a:t> of Łódź </a:t>
            </a:r>
            <a:r>
              <a:rPr lang="pl-PL" sz="2200" dirty="0" smtClean="0"/>
              <a:t>(with </a:t>
            </a:r>
            <a:r>
              <a:rPr lang="pl-PL" sz="2200" dirty="0" smtClean="0"/>
              <a:t>a </a:t>
            </a:r>
            <a:r>
              <a:rPr lang="pl-PL" sz="2200" dirty="0" err="1" smtClean="0"/>
              <a:t>new</a:t>
            </a:r>
            <a:r>
              <a:rPr lang="pl-PL" sz="2200" dirty="0" smtClean="0"/>
              <a:t> underground railway </a:t>
            </a:r>
            <a:r>
              <a:rPr lang="pl-PL" sz="2200" dirty="0" err="1" smtClean="0"/>
              <a:t>station</a:t>
            </a:r>
            <a:r>
              <a:rPr lang="pl-PL" sz="2200" dirty="0" smtClean="0"/>
              <a:t>)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Total </a:t>
            </a:r>
            <a:r>
              <a:rPr lang="pl-PL" sz="2200" dirty="0" err="1" smtClean="0"/>
              <a:t>length</a:t>
            </a:r>
            <a:r>
              <a:rPr lang="pl-PL" sz="2200" dirty="0" smtClean="0"/>
              <a:t> </a:t>
            </a:r>
            <a:r>
              <a:rPr lang="pl-PL" sz="2200" dirty="0" smtClean="0"/>
              <a:t>of </a:t>
            </a:r>
            <a:r>
              <a:rPr lang="pl-PL" sz="2200" dirty="0" err="1" smtClean="0"/>
              <a:t>about</a:t>
            </a:r>
            <a:r>
              <a:rPr lang="pl-PL" sz="2200" dirty="0" smtClean="0"/>
              <a:t> </a:t>
            </a:r>
            <a:r>
              <a:rPr lang="pl-PL" sz="2200" dirty="0" smtClean="0"/>
              <a:t>450 km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Maximum </a:t>
            </a:r>
            <a:r>
              <a:rPr lang="pl-PL" sz="2200" dirty="0" err="1" smtClean="0"/>
              <a:t>speed</a:t>
            </a:r>
            <a:r>
              <a:rPr lang="pl-PL" sz="2200" dirty="0" smtClean="0"/>
              <a:t> </a:t>
            </a:r>
            <a:r>
              <a:rPr lang="pl-PL" sz="2200" dirty="0" smtClean="0"/>
              <a:t>of 350 </a:t>
            </a:r>
            <a:r>
              <a:rPr lang="pl-PL" sz="2200" dirty="0" smtClean="0"/>
              <a:t>km/h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25 </a:t>
            </a:r>
            <a:r>
              <a:rPr lang="pl-PL" sz="2200" dirty="0" err="1" smtClean="0"/>
              <a:t>kV</a:t>
            </a:r>
            <a:r>
              <a:rPr lang="pl-PL" sz="2200" dirty="0" smtClean="0"/>
              <a:t> AC </a:t>
            </a:r>
            <a:r>
              <a:rPr lang="pl-PL" sz="2200" dirty="0" err="1" smtClean="0"/>
              <a:t>electrification</a:t>
            </a:r>
            <a:r>
              <a:rPr lang="pl-PL" sz="2200" dirty="0" smtClean="0"/>
              <a:t> system (not </a:t>
            </a:r>
            <a:r>
              <a:rPr lang="pl-PL" sz="2200" dirty="0" err="1" smtClean="0"/>
              <a:t>used</a:t>
            </a:r>
            <a:r>
              <a:rPr lang="pl-PL" sz="2200" dirty="0" smtClean="0"/>
              <a:t> in Poland </a:t>
            </a:r>
            <a:r>
              <a:rPr lang="pl-PL" sz="2200" dirty="0" err="1" smtClean="0"/>
              <a:t>so</a:t>
            </a:r>
            <a:r>
              <a:rPr lang="pl-PL" sz="2200" dirty="0" smtClean="0"/>
              <a:t> far)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400" dirty="0" err="1" smtClean="0"/>
              <a:t>History</a:t>
            </a:r>
            <a:r>
              <a:rPr lang="pl-PL" sz="2400" dirty="0" smtClean="0"/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2008 – PKP PLK S.A. </a:t>
            </a:r>
            <a:r>
              <a:rPr lang="en-US" sz="2200" dirty="0" smtClean="0"/>
              <a:t>launched </a:t>
            </a:r>
            <a:r>
              <a:rPr lang="pl-PL" sz="2200" dirty="0" smtClean="0"/>
              <a:t>a tender </a:t>
            </a:r>
            <a:r>
              <a:rPr lang="en-US" sz="2200" dirty="0" smtClean="0"/>
              <a:t>for </a:t>
            </a:r>
            <a:r>
              <a:rPr lang="pl-PL" sz="2200" dirty="0" smtClean="0"/>
              <a:t>a </a:t>
            </a:r>
            <a:r>
              <a:rPr lang="en-US" sz="2200" dirty="0" smtClean="0"/>
              <a:t>feasibility study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2010 – The </a:t>
            </a:r>
            <a:r>
              <a:rPr lang="pl-PL" sz="2200" dirty="0" err="1" smtClean="0"/>
              <a:t>agreement</a:t>
            </a:r>
            <a:r>
              <a:rPr lang="pl-PL" sz="2200" dirty="0" smtClean="0"/>
              <a:t> on </a:t>
            </a:r>
            <a:r>
              <a:rPr lang="pl-PL" sz="2200" dirty="0" err="1" smtClean="0"/>
              <a:t>feasibility</a:t>
            </a:r>
            <a:r>
              <a:rPr lang="pl-PL" sz="2200" dirty="0" smtClean="0"/>
              <a:t> </a:t>
            </a:r>
            <a:r>
              <a:rPr lang="pl-PL" sz="2200" dirty="0" err="1" smtClean="0"/>
              <a:t>study</a:t>
            </a:r>
            <a:r>
              <a:rPr lang="pl-PL" sz="2200" dirty="0" smtClean="0"/>
              <a:t> was </a:t>
            </a:r>
            <a:r>
              <a:rPr lang="pl-PL" sz="2200" dirty="0" err="1" smtClean="0"/>
              <a:t>signed</a:t>
            </a:r>
            <a:r>
              <a:rPr lang="pl-PL" sz="2200" dirty="0" smtClean="0"/>
              <a:t> with the </a:t>
            </a:r>
            <a:r>
              <a:rPr lang="pl-PL" sz="2200" dirty="0" err="1" smtClean="0"/>
              <a:t>winner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2011 – The minister of transport </a:t>
            </a:r>
            <a:r>
              <a:rPr lang="pl-PL" sz="2200" dirty="0" err="1" smtClean="0"/>
              <a:t>decided</a:t>
            </a:r>
            <a:r>
              <a:rPr lang="pl-PL" sz="2200" dirty="0" smtClean="0"/>
              <a:t> to </a:t>
            </a:r>
            <a:r>
              <a:rPr lang="pl-PL" sz="2200" dirty="0" err="1" smtClean="0"/>
              <a:t>postpone</a:t>
            </a:r>
            <a:r>
              <a:rPr lang="pl-PL" sz="2200" dirty="0" smtClean="0"/>
              <a:t> the </a:t>
            </a:r>
            <a:r>
              <a:rPr lang="pl-PL" sz="2200" dirty="0" err="1" smtClean="0"/>
              <a:t>project</a:t>
            </a:r>
            <a:r>
              <a:rPr lang="pl-PL" sz="2200" dirty="0" smtClean="0"/>
              <a:t> </a:t>
            </a:r>
            <a:r>
              <a:rPr lang="pl-PL" sz="2200" dirty="0" err="1" smtClean="0"/>
              <a:t>until</a:t>
            </a:r>
            <a:r>
              <a:rPr lang="pl-PL" sz="2200" dirty="0" smtClean="0"/>
              <a:t> 2030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2014 – Poland </a:t>
            </a:r>
            <a:r>
              <a:rPr lang="pl-PL" sz="2200" dirty="0"/>
              <a:t>applied for the </a:t>
            </a:r>
            <a:r>
              <a:rPr lang="pl-PL" sz="2200" dirty="0" err="1"/>
              <a:t>European</a:t>
            </a:r>
            <a:r>
              <a:rPr lang="pl-PL" sz="2200" dirty="0"/>
              <a:t> </a:t>
            </a:r>
            <a:r>
              <a:rPr lang="pl-PL" sz="2200" dirty="0" err="1"/>
              <a:t>Commission</a:t>
            </a:r>
            <a:r>
              <a:rPr lang="pl-PL" sz="2200" dirty="0"/>
              <a:t> </a:t>
            </a:r>
            <a:r>
              <a:rPr lang="pl-PL" sz="2200" dirty="0" err="1" smtClean="0"/>
              <a:t>grants</a:t>
            </a:r>
            <a:r>
              <a:rPr lang="pl-PL" sz="2200" dirty="0" smtClean="0"/>
              <a:t> for transport, the „Y” HSL was </a:t>
            </a:r>
            <a:r>
              <a:rPr lang="pl-PL" sz="2200" dirty="0" err="1" smtClean="0"/>
              <a:t>included</a:t>
            </a:r>
            <a:r>
              <a:rPr lang="pl-PL" sz="2200" dirty="0" smtClean="0"/>
              <a:t> with the </a:t>
            </a:r>
            <a:r>
              <a:rPr lang="pl-PL" sz="2200" dirty="0" err="1" smtClean="0"/>
              <a:t>total</a:t>
            </a:r>
            <a:r>
              <a:rPr lang="pl-PL" sz="2200" dirty="0" smtClean="0"/>
              <a:t> </a:t>
            </a:r>
            <a:r>
              <a:rPr lang="pl-PL" sz="2200" dirty="0" err="1" smtClean="0"/>
              <a:t>cost</a:t>
            </a:r>
            <a:r>
              <a:rPr lang="pl-PL" sz="2200" dirty="0" smtClean="0"/>
              <a:t> of 7.5 </a:t>
            </a:r>
            <a:r>
              <a:rPr lang="pl-PL" sz="2200" dirty="0" err="1" smtClean="0"/>
              <a:t>billion</a:t>
            </a:r>
            <a:r>
              <a:rPr lang="pl-PL" sz="2200" dirty="0" smtClean="0"/>
              <a:t> </a:t>
            </a:r>
            <a:r>
              <a:rPr lang="pl-PL" sz="2200" dirty="0" err="1" smtClean="0"/>
              <a:t>euros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200" dirty="0" smtClean="0"/>
              <a:t>2014 – a </a:t>
            </a:r>
            <a:r>
              <a:rPr lang="pl-PL" sz="2200" dirty="0" err="1" smtClean="0"/>
              <a:t>contract</a:t>
            </a:r>
            <a:r>
              <a:rPr lang="pl-PL" sz="2200" dirty="0" smtClean="0"/>
              <a:t> for a </a:t>
            </a:r>
            <a:r>
              <a:rPr lang="pl-PL" sz="2200" dirty="0" err="1" smtClean="0"/>
              <a:t>feasibility</a:t>
            </a:r>
            <a:r>
              <a:rPr lang="pl-PL" sz="2200" dirty="0" smtClean="0"/>
              <a:t> </a:t>
            </a:r>
            <a:r>
              <a:rPr lang="pl-PL" sz="2200" dirty="0" err="1" smtClean="0"/>
              <a:t>study</a:t>
            </a:r>
            <a:r>
              <a:rPr lang="pl-PL" sz="2200" dirty="0" smtClean="0"/>
              <a:t> to </a:t>
            </a:r>
            <a:r>
              <a:rPr lang="pl-PL" sz="2200" dirty="0" err="1" smtClean="0"/>
              <a:t>prolong</a:t>
            </a:r>
            <a:r>
              <a:rPr lang="pl-PL" sz="2200" dirty="0" smtClean="0"/>
              <a:t> the „Y” HSL to </a:t>
            </a:r>
            <a:r>
              <a:rPr lang="pl-PL" sz="2200" dirty="0" err="1" smtClean="0"/>
              <a:t>Prague</a:t>
            </a:r>
            <a:r>
              <a:rPr lang="pl-PL" sz="2200" dirty="0" smtClean="0"/>
              <a:t> and Berlin was </a:t>
            </a:r>
            <a:r>
              <a:rPr lang="pl-PL" sz="2200" dirty="0" err="1" smtClean="0"/>
              <a:t>signed</a:t>
            </a:r>
            <a:endParaRPr lang="pl-PL" sz="22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sz="24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sz="2400" dirty="0" smtClean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5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988" y="1341438"/>
            <a:ext cx="4483100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pole tekstowe 52"/>
          <p:cNvSpPr txBox="1">
            <a:spLocks noChangeArrowheads="1"/>
          </p:cNvSpPr>
          <p:nvPr/>
        </p:nvSpPr>
        <p:spPr bwMode="auto">
          <a:xfrm>
            <a:off x="1476375" y="5391150"/>
            <a:ext cx="66246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i="1">
                <a:latin typeface="Calibri" pitchFamily="34" charset="0"/>
              </a:rPr>
              <a:t>Source: </a:t>
            </a:r>
            <a:r>
              <a:rPr lang="pl-PL" sz="1400">
                <a:latin typeface="Calibri" pitchFamily="34" charset="0"/>
              </a:rPr>
              <a:t>PKP PLK S.A .</a:t>
            </a:r>
          </a:p>
        </p:txBody>
      </p:sp>
      <p:pic>
        <p:nvPicPr>
          <p:cNvPr id="22531" name="Picture 5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8563" y="2233613"/>
            <a:ext cx="368617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pole tekstowe 55"/>
          <p:cNvSpPr txBox="1">
            <a:spLocks noChangeArrowheads="1"/>
          </p:cNvSpPr>
          <p:nvPr/>
        </p:nvSpPr>
        <p:spPr bwMode="auto">
          <a:xfrm>
            <a:off x="5653088" y="5426075"/>
            <a:ext cx="6623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i="1">
                <a:latin typeface="Calibri" pitchFamily="34" charset="0"/>
              </a:rPr>
              <a:t>Source: </a:t>
            </a:r>
            <a:r>
              <a:rPr lang="pl-PL" sz="1400">
                <a:latin typeface="Calibri" pitchFamily="34" charset="0"/>
              </a:rPr>
              <a:t>www.siskom.waw.pl .</a:t>
            </a:r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ytuł 1"/>
          <p:cNvSpPr>
            <a:spLocks noGrp="1"/>
          </p:cNvSpPr>
          <p:nvPr>
            <p:ph type="title"/>
          </p:nvPr>
        </p:nvSpPr>
        <p:spPr>
          <a:xfrm>
            <a:off x="1403648" y="-26988"/>
            <a:ext cx="6229622" cy="1143001"/>
          </a:xfrm>
        </p:spPr>
        <p:txBody>
          <a:bodyPr/>
          <a:lstStyle/>
          <a:p>
            <a:r>
              <a:rPr lang="pl-PL" sz="3400" dirty="0" smtClean="0"/>
              <a:t>The </a:t>
            </a:r>
            <a:r>
              <a:rPr lang="pl-PL" sz="3400" dirty="0" err="1" smtClean="0"/>
              <a:t>recurring</a:t>
            </a:r>
            <a:r>
              <a:rPr lang="pl-PL" sz="3400" dirty="0" smtClean="0"/>
              <a:t> </a:t>
            </a:r>
            <a:r>
              <a:rPr lang="pl-PL" sz="3400" dirty="0" err="1" smtClean="0"/>
              <a:t>project</a:t>
            </a:r>
            <a:r>
              <a:rPr lang="pl-PL" sz="3400" dirty="0" smtClean="0"/>
              <a:t> </a:t>
            </a:r>
            <a:r>
              <a:rPr lang="pl-PL" sz="3400" dirty="0" smtClean="0"/>
              <a:t>of „Y” HSL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Tytuł 1"/>
          <p:cNvSpPr>
            <a:spLocks noGrp="1"/>
          </p:cNvSpPr>
          <p:nvPr>
            <p:ph type="title"/>
          </p:nvPr>
        </p:nvSpPr>
        <p:spPr>
          <a:xfrm>
            <a:off x="1582738" y="-27384"/>
            <a:ext cx="6157614" cy="1143001"/>
          </a:xfrm>
        </p:spPr>
        <p:txBody>
          <a:bodyPr/>
          <a:lstStyle/>
          <a:p>
            <a:r>
              <a:rPr lang="pl-PL" sz="3800" dirty="0" err="1" smtClean="0"/>
              <a:t>Alternative</a:t>
            </a:r>
            <a:r>
              <a:rPr lang="pl-PL" sz="3800" dirty="0" smtClean="0"/>
              <a:t> </a:t>
            </a:r>
            <a:r>
              <a:rPr lang="pl-PL" sz="3800" dirty="0" err="1" smtClean="0"/>
              <a:t>projects</a:t>
            </a:r>
            <a:r>
              <a:rPr lang="pl-PL" sz="3800" dirty="0" smtClean="0"/>
              <a:t> for </a:t>
            </a:r>
            <a:r>
              <a:rPr lang="pl-PL" sz="3800" dirty="0" err="1" smtClean="0"/>
              <a:t>Warsaw</a:t>
            </a:r>
            <a:r>
              <a:rPr lang="pl-PL" sz="3800" dirty="0" smtClean="0"/>
              <a:t> – Wrocław </a:t>
            </a:r>
            <a:r>
              <a:rPr lang="pl-PL" sz="3800" dirty="0" err="1" smtClean="0"/>
              <a:t>route</a:t>
            </a:r>
            <a:endParaRPr lang="pl-PL" sz="3800" dirty="0" smtClean="0"/>
          </a:p>
        </p:txBody>
      </p:sp>
      <p:pic>
        <p:nvPicPr>
          <p:cNvPr id="225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6"/>
          <p:cNvSpPr txBox="1">
            <a:spLocks noChangeArrowheads="1"/>
          </p:cNvSpPr>
          <p:nvPr/>
        </p:nvSpPr>
        <p:spPr bwMode="auto">
          <a:xfrm>
            <a:off x="467544" y="6218956"/>
            <a:ext cx="66246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i="1" dirty="0">
                <a:latin typeface="Calibri" pitchFamily="34" charset="0"/>
              </a:rPr>
              <a:t>Source:</a:t>
            </a:r>
            <a:r>
              <a:rPr lang="pl-PL" sz="1400" dirty="0">
                <a:latin typeface="Calibri" pitchFamily="34" charset="0"/>
              </a:rPr>
              <a:t>  </a:t>
            </a:r>
            <a:r>
              <a:rPr lang="pl-PL" sz="1400" dirty="0" err="1">
                <a:latin typeface="Calibri" pitchFamily="34" charset="0"/>
              </a:rPr>
              <a:t>author’s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own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elaboration</a:t>
            </a:r>
            <a:r>
              <a:rPr lang="pl-PL" sz="1400" dirty="0">
                <a:latin typeface="Calibri" pitchFamily="34" charset="0"/>
              </a:rPr>
              <a:t>.</a:t>
            </a:r>
          </a:p>
        </p:txBody>
      </p:sp>
      <p:sp>
        <p:nvSpPr>
          <p:cNvPr id="12" name="Symbol zastępczy zawartości 2"/>
          <p:cNvSpPr>
            <a:spLocks noGrp="1"/>
          </p:cNvSpPr>
          <p:nvPr>
            <p:ph idx="1"/>
          </p:nvPr>
        </p:nvSpPr>
        <p:spPr>
          <a:xfrm>
            <a:off x="4569242" y="1125538"/>
            <a:ext cx="4574758" cy="5516562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200" dirty="0" smtClean="0"/>
              <a:t>Sieradz – Wieruszów </a:t>
            </a:r>
            <a:r>
              <a:rPr lang="pl-PL" sz="2200" dirty="0" err="1" smtClean="0"/>
              <a:t>line</a:t>
            </a:r>
            <a:r>
              <a:rPr lang="pl-PL" sz="2200" dirty="0" smtClean="0"/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smtClean="0"/>
              <a:t>A </a:t>
            </a:r>
            <a:r>
              <a:rPr lang="pl-PL" sz="2100" dirty="0" err="1" smtClean="0"/>
              <a:t>completely</a:t>
            </a:r>
            <a:r>
              <a:rPr lang="pl-PL" sz="2100" dirty="0" smtClean="0"/>
              <a:t> </a:t>
            </a:r>
            <a:r>
              <a:rPr lang="pl-PL" sz="2100" dirty="0" err="1" smtClean="0"/>
              <a:t>new</a:t>
            </a:r>
            <a:r>
              <a:rPr lang="pl-PL" sz="2100" dirty="0" smtClean="0"/>
              <a:t> railway </a:t>
            </a:r>
            <a:r>
              <a:rPr lang="pl-PL" sz="2100" dirty="0" err="1" smtClean="0"/>
              <a:t>line</a:t>
            </a:r>
            <a:r>
              <a:rPr lang="pl-PL" sz="2100" dirty="0" smtClean="0"/>
              <a:t> from Sieradz to Wieruszów (49 km)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err="1" smtClean="0"/>
              <a:t>Electrification</a:t>
            </a:r>
            <a:r>
              <a:rPr lang="pl-PL" sz="2100" dirty="0" smtClean="0"/>
              <a:t> and </a:t>
            </a:r>
            <a:r>
              <a:rPr lang="pl-PL" sz="2100" dirty="0" err="1" smtClean="0"/>
              <a:t>modernisation</a:t>
            </a:r>
            <a:r>
              <a:rPr lang="pl-PL" sz="2100" dirty="0" smtClean="0"/>
              <a:t> of 45 km of </a:t>
            </a:r>
            <a:r>
              <a:rPr lang="pl-PL" sz="2100" dirty="0" err="1" smtClean="0"/>
              <a:t>local</a:t>
            </a:r>
            <a:r>
              <a:rPr lang="pl-PL" sz="2100" dirty="0" smtClean="0"/>
              <a:t> lines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err="1" smtClean="0"/>
              <a:t>Costs</a:t>
            </a:r>
            <a:r>
              <a:rPr lang="pl-PL" sz="2100" dirty="0" smtClean="0"/>
              <a:t> </a:t>
            </a:r>
            <a:r>
              <a:rPr lang="pl-PL" sz="2100" dirty="0" err="1" smtClean="0"/>
              <a:t>about</a:t>
            </a:r>
            <a:r>
              <a:rPr lang="pl-PL" sz="2100" dirty="0" smtClean="0"/>
              <a:t> 1.3 </a:t>
            </a:r>
            <a:r>
              <a:rPr lang="pl-PL" sz="2100" dirty="0" err="1" smtClean="0"/>
              <a:t>billion</a:t>
            </a:r>
            <a:r>
              <a:rPr lang="pl-PL" sz="2100" dirty="0" smtClean="0"/>
              <a:t> zł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smtClean="0"/>
              <a:t>Project </a:t>
            </a:r>
            <a:r>
              <a:rPr lang="pl-PL" sz="2100" dirty="0" err="1" smtClean="0"/>
              <a:t>abandoned</a:t>
            </a:r>
            <a:r>
              <a:rPr lang="pl-PL" sz="2100" dirty="0" smtClean="0"/>
              <a:t> in </a:t>
            </a:r>
            <a:r>
              <a:rPr lang="pl-PL" sz="2100" dirty="0" err="1" smtClean="0"/>
              <a:t>favour</a:t>
            </a:r>
            <a:r>
              <a:rPr lang="pl-PL" sz="2100" dirty="0" smtClean="0"/>
              <a:t> of the „Koniecpol </a:t>
            </a:r>
            <a:r>
              <a:rPr lang="pl-PL" sz="2100" dirty="0" err="1" smtClean="0"/>
              <a:t>prosthesis</a:t>
            </a:r>
            <a:r>
              <a:rPr lang="pl-PL" sz="2100" dirty="0" smtClean="0"/>
              <a:t>”</a:t>
            </a: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pl-PL" sz="2200" dirty="0" smtClean="0"/>
              <a:t>„Koniecpol </a:t>
            </a:r>
            <a:r>
              <a:rPr lang="pl-PL" sz="2200" dirty="0" err="1" smtClean="0"/>
              <a:t>prosthesis</a:t>
            </a:r>
            <a:r>
              <a:rPr lang="pl-PL" sz="2200" dirty="0" smtClean="0"/>
              <a:t>”: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err="1" smtClean="0"/>
              <a:t>Modernisation</a:t>
            </a:r>
            <a:r>
              <a:rPr lang="pl-PL" sz="2100" dirty="0" smtClean="0"/>
              <a:t> of the </a:t>
            </a:r>
            <a:r>
              <a:rPr lang="pl-PL" sz="2100" dirty="0" err="1" smtClean="0"/>
              <a:t>line</a:t>
            </a:r>
            <a:r>
              <a:rPr lang="pl-PL" sz="2100" dirty="0" smtClean="0"/>
              <a:t> Koniecpol – Opole (136 km) in order to </a:t>
            </a:r>
            <a:r>
              <a:rPr lang="pl-PL" sz="2100" dirty="0" err="1" smtClean="0"/>
              <a:t>reach</a:t>
            </a:r>
            <a:r>
              <a:rPr lang="pl-PL" sz="2100" dirty="0" smtClean="0"/>
              <a:t> a </a:t>
            </a:r>
            <a:r>
              <a:rPr lang="pl-PL" sz="2100" dirty="0" err="1" smtClean="0"/>
              <a:t>speed</a:t>
            </a:r>
            <a:r>
              <a:rPr lang="pl-PL" sz="2100" dirty="0" smtClean="0"/>
              <a:t> of 120-140 km/h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smtClean="0"/>
              <a:t>A less </a:t>
            </a:r>
            <a:r>
              <a:rPr lang="pl-PL" sz="2100" dirty="0" err="1" smtClean="0"/>
              <a:t>expensive</a:t>
            </a:r>
            <a:r>
              <a:rPr lang="pl-PL" sz="2100" dirty="0" smtClean="0"/>
              <a:t> </a:t>
            </a:r>
            <a:r>
              <a:rPr lang="pl-PL" sz="2100" dirty="0" err="1" smtClean="0"/>
              <a:t>alternative</a:t>
            </a:r>
            <a:r>
              <a:rPr lang="pl-PL" sz="2100" dirty="0" smtClean="0"/>
              <a:t> to „Y” HSL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100" dirty="0" smtClean="0"/>
              <a:t>The </a:t>
            </a:r>
            <a:r>
              <a:rPr lang="pl-PL" sz="2100" dirty="0" err="1" smtClean="0"/>
              <a:t>first</a:t>
            </a:r>
            <a:r>
              <a:rPr lang="pl-PL" sz="2100" dirty="0" smtClean="0"/>
              <a:t> </a:t>
            </a:r>
            <a:r>
              <a:rPr lang="pl-PL" sz="2100" dirty="0" err="1" smtClean="0"/>
              <a:t>Pendolino</a:t>
            </a:r>
            <a:r>
              <a:rPr lang="pl-PL" sz="2100" dirty="0" smtClean="0"/>
              <a:t> </a:t>
            </a:r>
            <a:r>
              <a:rPr lang="pl-PL" sz="2100" dirty="0" err="1" smtClean="0"/>
              <a:t>train</a:t>
            </a:r>
            <a:r>
              <a:rPr lang="pl-PL" sz="2100" dirty="0" smtClean="0"/>
              <a:t> in 2014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endParaRPr lang="pl-PL" sz="2400" dirty="0" smtClean="0"/>
          </a:p>
        </p:txBody>
      </p:sp>
      <p:pic>
        <p:nvPicPr>
          <p:cNvPr id="2052" name="Picture 4" descr="C:\Users\Jakub\Desktop\Konferencja w Pradze 2016\Sieć połączeń między największymi miastami i linią Sieradz-Wieruszó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8" y="1218400"/>
            <a:ext cx="4504944" cy="494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44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pl-PL" dirty="0" err="1"/>
              <a:t>J</a:t>
            </a:r>
            <a:r>
              <a:rPr lang="pl-PL" dirty="0" err="1" smtClean="0"/>
              <a:t>ourney</a:t>
            </a:r>
            <a:r>
              <a:rPr lang="pl-PL" dirty="0" smtClean="0"/>
              <a:t> </a:t>
            </a:r>
            <a:r>
              <a:rPr lang="pl-PL" dirty="0" err="1" smtClean="0"/>
              <a:t>times</a:t>
            </a:r>
            <a:endParaRPr lang="pl-PL" dirty="0" smtClean="0"/>
          </a:p>
        </p:txBody>
      </p:sp>
      <p:sp>
        <p:nvSpPr>
          <p:cNvPr id="7" name="pole tekstowe 6"/>
          <p:cNvSpPr txBox="1"/>
          <p:nvPr/>
        </p:nvSpPr>
        <p:spPr>
          <a:xfrm>
            <a:off x="1763688" y="908720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Warsaw</a:t>
            </a:r>
            <a:r>
              <a:rPr lang="pl-PL" dirty="0" smtClean="0"/>
              <a:t> – Kraków </a:t>
            </a:r>
            <a:r>
              <a:rPr lang="pl-PL" dirty="0" err="1" smtClean="0"/>
              <a:t>line</a:t>
            </a:r>
            <a:r>
              <a:rPr lang="pl-PL" dirty="0" smtClean="0"/>
              <a:t> (Central </a:t>
            </a:r>
            <a:r>
              <a:rPr lang="pl-PL" dirty="0" err="1" smtClean="0"/>
              <a:t>Rail</a:t>
            </a:r>
            <a:r>
              <a:rPr lang="pl-PL" dirty="0" smtClean="0"/>
              <a:t> Line, 293 km)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259632" y="342900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Warsaw</a:t>
            </a:r>
            <a:r>
              <a:rPr lang="pl-PL" dirty="0" smtClean="0"/>
              <a:t> – Wrocław </a:t>
            </a:r>
            <a:r>
              <a:rPr lang="pl-PL" dirty="0" err="1" smtClean="0"/>
              <a:t>line</a:t>
            </a:r>
            <a:r>
              <a:rPr lang="pl-PL" dirty="0" smtClean="0"/>
              <a:t> (397 km down the „Koniecpol </a:t>
            </a:r>
            <a:r>
              <a:rPr lang="pl-PL" dirty="0" err="1" smtClean="0"/>
              <a:t>prosthesis</a:t>
            </a:r>
            <a:r>
              <a:rPr lang="pl-PL" dirty="0" smtClean="0"/>
              <a:t>”)</a:t>
            </a:r>
            <a:endParaRPr lang="pl-PL" dirty="0"/>
          </a:p>
        </p:txBody>
      </p:sp>
      <p:graphicFrame>
        <p:nvGraphicFramePr>
          <p:cNvPr id="10" name="Tabe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4749954"/>
              </p:ext>
            </p:extLst>
          </p:nvPr>
        </p:nvGraphicFramePr>
        <p:xfrm>
          <a:off x="1465263" y="1340768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Transport </a:t>
                      </a:r>
                      <a:r>
                        <a:rPr lang="pl-PL" dirty="0" err="1" smtClean="0"/>
                        <a:t>mode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Journey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time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 err="1" smtClean="0"/>
                        <a:t>Pendolino</a:t>
                      </a:r>
                      <a:r>
                        <a:rPr lang="pl-PL" b="1" dirty="0" smtClean="0"/>
                        <a:t> </a:t>
                      </a:r>
                      <a:r>
                        <a:rPr lang="pl-PL" b="1" dirty="0" err="1" smtClean="0"/>
                        <a:t>train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2 h</a:t>
                      </a:r>
                      <a:r>
                        <a:rPr lang="pl-PL" b="1" baseline="0" dirty="0" smtClean="0"/>
                        <a:t> 20 min</a:t>
                      </a:r>
                      <a:endParaRPr lang="pl-P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Airplane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 h 55 min + </a:t>
                      </a:r>
                      <a:r>
                        <a:rPr lang="pl-PL" dirty="0" smtClean="0"/>
                        <a:t>transfer (2h)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Bus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 h 55 min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Private</a:t>
                      </a:r>
                      <a:r>
                        <a:rPr lang="pl-PL" dirty="0" smtClean="0"/>
                        <a:t> car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4 h 07 min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pole tekstowe 7"/>
          <p:cNvSpPr txBox="1">
            <a:spLocks noChangeArrowheads="1"/>
          </p:cNvSpPr>
          <p:nvPr/>
        </p:nvSpPr>
        <p:spPr bwMode="auto">
          <a:xfrm>
            <a:off x="288032" y="6505599"/>
            <a:ext cx="8892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1400" i="1" dirty="0">
                <a:latin typeface="Calibri" pitchFamily="34" charset="0"/>
              </a:rPr>
              <a:t>Source:</a:t>
            </a:r>
            <a:r>
              <a:rPr lang="pl-PL" sz="1400" dirty="0">
                <a:latin typeface="Calibri" pitchFamily="34" charset="0"/>
              </a:rPr>
              <a:t>  </a:t>
            </a:r>
            <a:r>
              <a:rPr lang="pl-PL" sz="1400" dirty="0" err="1">
                <a:latin typeface="Calibri" pitchFamily="34" charset="0"/>
              </a:rPr>
              <a:t>author’s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own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 smtClean="0">
                <a:latin typeface="Calibri" pitchFamily="34" charset="0"/>
              </a:rPr>
              <a:t>elaboration</a:t>
            </a:r>
            <a:r>
              <a:rPr lang="pl-PL" sz="1400" dirty="0" smtClean="0">
                <a:latin typeface="Calibri" pitchFamily="34" charset="0"/>
              </a:rPr>
              <a:t> </a:t>
            </a:r>
            <a:r>
              <a:rPr lang="pl-PL" sz="1400" dirty="0" err="1" smtClean="0">
                <a:latin typeface="Calibri" pitchFamily="34" charset="0"/>
              </a:rPr>
              <a:t>based</a:t>
            </a:r>
            <a:r>
              <a:rPr lang="pl-PL" sz="1400" dirty="0" smtClean="0">
                <a:latin typeface="Calibri" pitchFamily="34" charset="0"/>
              </a:rPr>
              <a:t> on: www.intercity.pl; http</a:t>
            </a:r>
            <a:r>
              <a:rPr lang="pl-PL" sz="1400" dirty="0">
                <a:latin typeface="Calibri" pitchFamily="34" charset="0"/>
              </a:rPr>
              <a:t>://</a:t>
            </a:r>
            <a:r>
              <a:rPr lang="pl-PL" sz="1400" dirty="0" smtClean="0">
                <a:latin typeface="Calibri" pitchFamily="34" charset="0"/>
              </a:rPr>
              <a:t>inforail.pl; www.e-podroznik.pl and google.pl</a:t>
            </a:r>
            <a:endParaRPr lang="pl-PL" sz="1400" dirty="0">
              <a:latin typeface="Calibri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1553544"/>
              </p:ext>
            </p:extLst>
          </p:nvPr>
        </p:nvGraphicFramePr>
        <p:xfrm>
          <a:off x="1475656" y="3861048"/>
          <a:ext cx="6096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Transport </a:t>
                      </a:r>
                      <a:r>
                        <a:rPr lang="pl-PL" dirty="0" err="1" smtClean="0"/>
                        <a:t>mode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Journey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baseline="0" dirty="0" err="1" smtClean="0"/>
                        <a:t>time</a:t>
                      </a:r>
                      <a:r>
                        <a:rPr lang="pl-PL" baseline="0" dirty="0" smtClean="0"/>
                        <a:t> 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 err="1" smtClean="0"/>
                        <a:t>Pendolino</a:t>
                      </a:r>
                      <a:r>
                        <a:rPr lang="pl-PL" b="1" dirty="0" smtClean="0"/>
                        <a:t> </a:t>
                      </a:r>
                      <a:r>
                        <a:rPr lang="pl-PL" b="1" dirty="0" err="1" smtClean="0"/>
                        <a:t>train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3 h 42 min</a:t>
                      </a:r>
                      <a:endParaRPr lang="pl-P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„Y” high </a:t>
                      </a:r>
                      <a:r>
                        <a:rPr lang="pl-PL" b="1" dirty="0" err="1" smtClean="0"/>
                        <a:t>speed</a:t>
                      </a:r>
                      <a:r>
                        <a:rPr lang="pl-PL" b="1" dirty="0" smtClean="0"/>
                        <a:t> </a:t>
                      </a:r>
                      <a:r>
                        <a:rPr lang="pl-PL" b="1" dirty="0" err="1" smtClean="0"/>
                        <a:t>train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1 h 40 min</a:t>
                      </a:r>
                      <a:endParaRPr lang="pl-P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b="1" dirty="0" smtClean="0"/>
                        <a:t>Train via </a:t>
                      </a:r>
                      <a:r>
                        <a:rPr lang="pl-PL" b="1" dirty="0" err="1" smtClean="0"/>
                        <a:t>new</a:t>
                      </a:r>
                      <a:r>
                        <a:rPr lang="pl-PL" b="1" baseline="0" dirty="0" smtClean="0"/>
                        <a:t> Sieradz </a:t>
                      </a:r>
                      <a:r>
                        <a:rPr lang="pl-PL" b="1" baseline="0" dirty="0" err="1" smtClean="0"/>
                        <a:t>line</a:t>
                      </a:r>
                      <a:endParaRPr lang="pl-PL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b="1" dirty="0" smtClean="0"/>
                        <a:t>2 h 30 min</a:t>
                      </a:r>
                      <a:endParaRPr lang="pl-PL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Airplane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0 h 55 min + </a:t>
                      </a:r>
                      <a:r>
                        <a:rPr lang="pl-PL" dirty="0" smtClean="0"/>
                        <a:t>transfer (2h)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Bus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5 h 30 min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err="1" smtClean="0"/>
                        <a:t>Private</a:t>
                      </a:r>
                      <a:r>
                        <a:rPr lang="pl-PL" dirty="0" smtClean="0"/>
                        <a:t> car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3 h 41 min</a:t>
                      </a:r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11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1"/>
          </a:xfrm>
        </p:spPr>
        <p:txBody>
          <a:bodyPr/>
          <a:lstStyle/>
          <a:p>
            <a:r>
              <a:rPr lang="pl-PL" sz="2600" dirty="0" smtClean="0"/>
              <a:t>Financial </a:t>
            </a:r>
            <a:r>
              <a:rPr lang="pl-PL" sz="2600" dirty="0" err="1" smtClean="0"/>
              <a:t>sustainability</a:t>
            </a:r>
            <a:r>
              <a:rPr lang="pl-PL" sz="2600" dirty="0" smtClean="0"/>
              <a:t> </a:t>
            </a:r>
            <a:r>
              <a:rPr lang="pl-PL" sz="2600" dirty="0" err="1" smtClean="0"/>
              <a:t>considerations</a:t>
            </a:r>
            <a:r>
              <a:rPr lang="pl-PL" sz="2600" dirty="0" smtClean="0"/>
              <a:t>:</a:t>
            </a:r>
            <a:r>
              <a:rPr lang="pl-PL" sz="2600" dirty="0"/>
              <a:t/>
            </a:r>
            <a:br>
              <a:rPr lang="pl-PL" sz="2600" dirty="0"/>
            </a:br>
            <a:r>
              <a:rPr lang="pl-PL" sz="2600" dirty="0" err="1" smtClean="0"/>
              <a:t>Track</a:t>
            </a:r>
            <a:r>
              <a:rPr lang="pl-PL" sz="2600" dirty="0" smtClean="0"/>
              <a:t> </a:t>
            </a:r>
            <a:r>
              <a:rPr lang="pl-PL" sz="2600" dirty="0" err="1" smtClean="0"/>
              <a:t>access</a:t>
            </a:r>
            <a:r>
              <a:rPr lang="pl-PL" sz="2600" dirty="0" smtClean="0"/>
              <a:t> </a:t>
            </a:r>
            <a:r>
              <a:rPr lang="pl-PL" sz="2600" dirty="0" err="1" smtClean="0"/>
              <a:t>charges</a:t>
            </a:r>
            <a:endParaRPr lang="pl-PL" sz="2600" dirty="0" smtClean="0"/>
          </a:p>
        </p:txBody>
      </p:sp>
      <p:graphicFrame>
        <p:nvGraphicFramePr>
          <p:cNvPr id="8" name="Wykres 7"/>
          <p:cNvGraphicFramePr/>
          <p:nvPr>
            <p:extLst>
              <p:ext uri="{D42A27DB-BD31-4B8C-83A1-F6EECF244321}">
                <p14:modId xmlns:p14="http://schemas.microsoft.com/office/powerpoint/2010/main" val="2761199903"/>
              </p:ext>
            </p:extLst>
          </p:nvPr>
        </p:nvGraphicFramePr>
        <p:xfrm>
          <a:off x="233772" y="1501056"/>
          <a:ext cx="8676456" cy="3855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02764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77960549"/>
              </p:ext>
            </p:extLst>
          </p:nvPr>
        </p:nvGraphicFramePr>
        <p:xfrm>
          <a:off x="251520" y="1340768"/>
          <a:ext cx="858202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1"/>
          </a:xfrm>
        </p:spPr>
        <p:txBody>
          <a:bodyPr/>
          <a:lstStyle/>
          <a:p>
            <a:r>
              <a:rPr lang="pl-PL" sz="2600" dirty="0" smtClean="0"/>
              <a:t>Financial </a:t>
            </a:r>
            <a:r>
              <a:rPr lang="pl-PL" sz="2600" dirty="0" err="1" smtClean="0"/>
              <a:t>sustainability</a:t>
            </a:r>
            <a:r>
              <a:rPr lang="pl-PL" sz="2600" dirty="0" smtClean="0"/>
              <a:t> </a:t>
            </a:r>
            <a:r>
              <a:rPr lang="pl-PL" sz="2600" dirty="0" err="1" smtClean="0"/>
              <a:t>considerations</a:t>
            </a:r>
            <a:r>
              <a:rPr lang="pl-PL" sz="2600" dirty="0" smtClean="0"/>
              <a:t>:</a:t>
            </a:r>
            <a:r>
              <a:rPr lang="pl-PL" sz="2600" dirty="0"/>
              <a:t/>
            </a:r>
            <a:br>
              <a:rPr lang="pl-PL" sz="2600" dirty="0"/>
            </a:br>
            <a:r>
              <a:rPr lang="pl-PL" sz="2600" dirty="0" err="1" smtClean="0"/>
              <a:t>Fares</a:t>
            </a:r>
            <a:endParaRPr lang="pl-PL" sz="2600" dirty="0" smtClean="0"/>
          </a:p>
        </p:txBody>
      </p:sp>
    </p:spTree>
    <p:extLst>
      <p:ext uri="{BB962C8B-B14F-4D97-AF65-F5344CB8AC3E}">
        <p14:creationId xmlns:p14="http://schemas.microsoft.com/office/powerpoint/2010/main" val="190709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4012205713"/>
              </p:ext>
            </p:extLst>
          </p:nvPr>
        </p:nvGraphicFramePr>
        <p:xfrm>
          <a:off x="457200" y="1514475"/>
          <a:ext cx="8229600" cy="382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1"/>
          </a:xfrm>
        </p:spPr>
        <p:txBody>
          <a:bodyPr/>
          <a:lstStyle/>
          <a:p>
            <a:r>
              <a:rPr lang="pl-PL" sz="2600" dirty="0" err="1" smtClean="0"/>
              <a:t>Earnings</a:t>
            </a:r>
            <a:r>
              <a:rPr lang="pl-PL" sz="2600" dirty="0" smtClean="0"/>
              <a:t> </a:t>
            </a:r>
            <a:r>
              <a:rPr lang="pl-PL" sz="2600" dirty="0" err="1" smtClean="0"/>
              <a:t>disparity</a:t>
            </a:r>
            <a:endParaRPr lang="pl-PL" sz="2600" dirty="0" smtClean="0"/>
          </a:p>
        </p:txBody>
      </p:sp>
    </p:spTree>
    <p:extLst>
      <p:ext uri="{BB962C8B-B14F-4D97-AF65-F5344CB8AC3E}">
        <p14:creationId xmlns:p14="http://schemas.microsoft.com/office/powerpoint/2010/main" val="18612908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pl-PL" smtClean="0"/>
              <a:t>SWOT analysis for HSL</a:t>
            </a:r>
          </a:p>
        </p:txBody>
      </p:sp>
      <p:graphicFrame>
        <p:nvGraphicFramePr>
          <p:cNvPr id="20503" name="Group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071851"/>
              </p:ext>
            </p:extLst>
          </p:nvPr>
        </p:nvGraphicFramePr>
        <p:xfrm>
          <a:off x="0" y="1052513"/>
          <a:ext cx="9144000" cy="5855335"/>
        </p:xfrm>
        <a:graphic>
          <a:graphicData uri="http://schemas.openxmlformats.org/drawingml/2006/table">
            <a:tbl>
              <a:tblPr/>
              <a:tblGrid>
                <a:gridCol w="4572000"/>
                <a:gridCol w="4572000"/>
              </a:tblGrid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Strenghts</a:t>
                      </a:r>
                      <a:endParaRPr kumimoji="0" lang="pl-P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Weeknesses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127000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Central Rail Line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Pendolino trains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 project of „Y” HSL Warsaw-Poznań/Wrocław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Little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experience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in HSL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construction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Controversies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aro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u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nd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„Y” HSL (project officially postponed until 2030 in 2011)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general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organisational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and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financial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situation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of 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PKP „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Group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”</a:t>
                      </a:r>
                      <a:endParaRPr kumimoji="0" lang="en-US" sz="17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  <a:tr h="536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Opportunities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Threats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58ED5"/>
                    </a:solidFill>
                  </a:tcPr>
                </a:tc>
              </a:tr>
              <a:tr h="3367088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Compact state territory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Air travel (bird fly) distance between Warsaw and all cities and urban areas over 300,000 is</a:t>
                      </a:r>
                      <a:r>
                        <a:rPr kumimoji="0" lang="en-US" sz="1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not larger than 300 km                                         (the only exception is Szczecin, 450 km)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An important southern urban axis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Wrocław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– Katowice –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Kraków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–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Rzeszów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with the total urban population over 5,000,000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Location at the „cross-roads” of </a:t>
                      </a:r>
                      <a:r>
                        <a:rPr kumimoji="0" lang="en-US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Traneuropean</a:t>
                      </a: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railway lines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Rise of 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Polish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rolling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stock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producers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– PESA and NEWAG</a:t>
                      </a:r>
                      <a:endParaRPr kumimoji="0" lang="en-US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Large-scale neglects in the existing railway network of the country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decreasing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role of 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railways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in 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Polish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transport system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general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poor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image of 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railways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in the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conutry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en-US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risk to block all investments in the rail infrastructure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by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launching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the HSL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project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Competition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of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low-cost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long-distance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               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bus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companies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Low-cost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domestic</a:t>
                      </a:r>
                      <a:r>
                        <a:rPr kumimoji="0" lang="pl-PL" sz="17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l-PL" sz="17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flights</a:t>
                      </a:r>
                      <a:endParaRPr kumimoji="0" lang="pl-PL" sz="17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5B3D7"/>
                    </a:solidFill>
                  </a:tcPr>
                </a:tc>
              </a:tr>
            </a:tbl>
          </a:graphicData>
        </a:graphic>
      </p:graphicFrame>
      <p:sp>
        <p:nvSpPr>
          <p:cNvPr id="20499" name="pole tekstowe 7"/>
          <p:cNvSpPr txBox="1">
            <a:spLocks noChangeArrowheads="1"/>
          </p:cNvSpPr>
          <p:nvPr/>
        </p:nvSpPr>
        <p:spPr bwMode="auto">
          <a:xfrm>
            <a:off x="6227763" y="6597650"/>
            <a:ext cx="66246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i="1" dirty="0">
                <a:latin typeface="Calibri" pitchFamily="34" charset="0"/>
              </a:rPr>
              <a:t>Source:</a:t>
            </a:r>
            <a:r>
              <a:rPr lang="pl-PL" sz="1400" dirty="0">
                <a:latin typeface="Calibri" pitchFamily="34" charset="0"/>
              </a:rPr>
              <a:t>  </a:t>
            </a:r>
            <a:r>
              <a:rPr lang="pl-PL" sz="1400" dirty="0" err="1">
                <a:latin typeface="Calibri" pitchFamily="34" charset="0"/>
              </a:rPr>
              <a:t>author’s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own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elaboration</a:t>
            </a:r>
            <a:r>
              <a:rPr lang="pl-PL" sz="1400" dirty="0">
                <a:latin typeface="Calibri" pitchFamily="34" charset="0"/>
              </a:rPr>
              <a:t>.</a:t>
            </a:r>
          </a:p>
        </p:txBody>
      </p:sp>
      <p:pic>
        <p:nvPicPr>
          <p:cNvPr id="2050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ytuł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pl-PL" smtClean="0"/>
              <a:t>Discussion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/>
          </p:cNvSpPr>
          <p:nvPr/>
        </p:nvSpPr>
        <p:spPr bwMode="auto">
          <a:xfrm>
            <a:off x="0" y="1225550"/>
            <a:ext cx="91440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700" dirty="0">
                <a:latin typeface="Calibri" pitchFamily="34" charset="0"/>
              </a:rPr>
              <a:t> </a:t>
            </a:r>
            <a:r>
              <a:rPr lang="en-GB" sz="2600" dirty="0" smtClean="0">
                <a:latin typeface="Calibri" pitchFamily="34" charset="0"/>
              </a:rPr>
              <a:t>HSL project would be a completely new challenge  for the PKP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GB" sz="2600" dirty="0" smtClean="0">
                <a:latin typeface="Calibri" pitchFamily="34" charset="0"/>
              </a:rPr>
              <a:t> Very high construction costs could block all other investments - not only in projected new lines (mainly connections with airports) but also </a:t>
            </a:r>
            <a:r>
              <a:rPr lang="en-GB" sz="2600" dirty="0" err="1" smtClean="0">
                <a:latin typeface="Calibri" pitchFamily="34" charset="0"/>
              </a:rPr>
              <a:t>maint</a:t>
            </a:r>
            <a:r>
              <a:rPr lang="pl-PL" sz="2600" dirty="0" err="1" smtClean="0">
                <a:latin typeface="Calibri" pitchFamily="34" charset="0"/>
              </a:rPr>
              <a:t>enance</a:t>
            </a:r>
            <a:r>
              <a:rPr lang="pl-PL" sz="2600" dirty="0" smtClean="0">
                <a:latin typeface="Calibri" pitchFamily="34" charset="0"/>
              </a:rPr>
              <a:t> of the </a:t>
            </a:r>
            <a:r>
              <a:rPr lang="en-US" sz="2600" dirty="0" smtClean="0">
                <a:latin typeface="Calibri" pitchFamily="34" charset="0"/>
              </a:rPr>
              <a:t>existing</a:t>
            </a:r>
            <a:r>
              <a:rPr lang="pl-PL" sz="2600" dirty="0" smtClean="0">
                <a:latin typeface="Calibri" pitchFamily="34" charset="0"/>
              </a:rPr>
              <a:t> network</a:t>
            </a:r>
            <a:endParaRPr lang="en-GB" sz="26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GB" sz="2600" dirty="0" smtClean="0">
                <a:latin typeface="Calibri" pitchFamily="34" charset="0"/>
              </a:rPr>
              <a:t> </a:t>
            </a:r>
            <a:r>
              <a:rPr lang="en-GB" sz="2600" dirty="0">
                <a:latin typeface="Calibri" pitchFamily="34" charset="0"/>
              </a:rPr>
              <a:t>HSL </a:t>
            </a:r>
            <a:r>
              <a:rPr lang="pl-PL" sz="2600" dirty="0" smtClean="0">
                <a:latin typeface="Calibri" pitchFamily="34" charset="0"/>
              </a:rPr>
              <a:t>m</a:t>
            </a:r>
            <a:r>
              <a:rPr lang="en-GB" sz="2600" dirty="0" err="1" smtClean="0">
                <a:latin typeface="Calibri" pitchFamily="34" charset="0"/>
              </a:rPr>
              <a:t>aintenance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en-GB" sz="2600" dirty="0" smtClean="0">
                <a:latin typeface="Calibri" pitchFamily="34" charset="0"/>
              </a:rPr>
              <a:t>costs are </a:t>
            </a:r>
            <a:r>
              <a:rPr lang="en-GB" sz="2600" dirty="0" smtClean="0">
                <a:latin typeface="Calibri" pitchFamily="34" charset="0"/>
              </a:rPr>
              <a:t>particular</a:t>
            </a:r>
            <a:r>
              <a:rPr lang="pl-PL" sz="2600" dirty="0" smtClean="0">
                <a:latin typeface="Calibri" pitchFamily="34" charset="0"/>
              </a:rPr>
              <a:t>l</a:t>
            </a:r>
            <a:r>
              <a:rPr lang="en-GB" sz="2600" dirty="0" smtClean="0">
                <a:latin typeface="Calibri" pitchFamily="34" charset="0"/>
              </a:rPr>
              <a:t>y </a:t>
            </a:r>
            <a:r>
              <a:rPr lang="en-GB" sz="2600" dirty="0" smtClean="0">
                <a:latin typeface="Calibri" pitchFamily="34" charset="0"/>
              </a:rPr>
              <a:t>high                                  – do we know anything about the chances to cover                        them in the long run - &gt; </a:t>
            </a:r>
            <a:r>
              <a:rPr lang="pl-PL" sz="2600" b="1" dirty="0" err="1" smtClean="0">
                <a:latin typeface="Calibri" pitchFamily="34" charset="0"/>
              </a:rPr>
              <a:t>rentability</a:t>
            </a:r>
            <a:r>
              <a:rPr lang="en-GB" sz="2600" b="1" dirty="0" smtClean="0">
                <a:latin typeface="Calibri" pitchFamily="34" charset="0"/>
              </a:rPr>
              <a:t> </a:t>
            </a:r>
            <a:r>
              <a:rPr lang="en-GB" sz="2600" b="1" dirty="0" smtClean="0">
                <a:latin typeface="Calibri" pitchFamily="34" charset="0"/>
              </a:rPr>
              <a:t>of HSL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GB" sz="2600" dirty="0" smtClean="0">
                <a:latin typeface="Calibri" pitchFamily="34" charset="0"/>
              </a:rPr>
              <a:t> How much are the potential customers ready                                   to pay for shorter journeys</a:t>
            </a:r>
            <a:r>
              <a:rPr lang="en-GB" sz="2600" dirty="0" smtClean="0">
                <a:latin typeface="Calibri" pitchFamily="34" charset="0"/>
              </a:rPr>
              <a:t>?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err="1" smtClean="0">
                <a:latin typeface="Calibri" pitchFamily="34" charset="0"/>
              </a:rPr>
              <a:t>What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err="1" smtClean="0">
                <a:latin typeface="Calibri" pitchFamily="34" charset="0"/>
              </a:rPr>
              <a:t>is</a:t>
            </a:r>
            <a:r>
              <a:rPr lang="pl-PL" sz="2600" dirty="0" smtClean="0">
                <a:latin typeface="Calibri" pitchFamily="34" charset="0"/>
              </a:rPr>
              <a:t> the </a:t>
            </a:r>
            <a:r>
              <a:rPr lang="pl-PL" sz="2600" dirty="0" err="1" smtClean="0">
                <a:latin typeface="Calibri" pitchFamily="34" charset="0"/>
              </a:rPr>
              <a:t>price</a:t>
            </a:r>
            <a:r>
              <a:rPr lang="pl-PL" sz="2600" dirty="0" smtClean="0">
                <a:latin typeface="Calibri" pitchFamily="34" charset="0"/>
              </a:rPr>
              <a:t> of </a:t>
            </a:r>
            <a:r>
              <a:rPr lang="pl-PL" sz="2600" dirty="0" err="1" smtClean="0">
                <a:latin typeface="Calibri" pitchFamily="34" charset="0"/>
              </a:rPr>
              <a:t>time</a:t>
            </a:r>
            <a:r>
              <a:rPr lang="pl-PL" sz="2600" dirty="0" smtClean="0">
                <a:latin typeface="Calibri" pitchFamily="34" charset="0"/>
              </a:rPr>
              <a:t> for </a:t>
            </a:r>
            <a:r>
              <a:rPr lang="pl-PL" sz="2600" dirty="0" err="1" smtClean="0">
                <a:latin typeface="Calibri" pitchFamily="34" charset="0"/>
              </a:rPr>
              <a:t>Polish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err="1" smtClean="0">
                <a:latin typeface="Calibri" pitchFamily="34" charset="0"/>
              </a:rPr>
              <a:t>citizens</a:t>
            </a:r>
            <a:r>
              <a:rPr lang="pl-PL" sz="2600" dirty="0" smtClean="0">
                <a:latin typeface="Calibri" pitchFamily="34" charset="0"/>
              </a:rPr>
              <a:t>?</a:t>
            </a:r>
            <a:endParaRPr lang="en-GB" sz="26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600" dirty="0" smtClean="0">
                <a:latin typeface="Calibri" pitchFamily="34" charset="0"/>
              </a:rPr>
              <a:t> HSL </a:t>
            </a:r>
            <a:r>
              <a:rPr lang="pl-PL" sz="2600" dirty="0" smtClean="0">
                <a:latin typeface="Calibri" pitchFamily="34" charset="0"/>
              </a:rPr>
              <a:t>as a </a:t>
            </a:r>
            <a:r>
              <a:rPr lang="pl-PL" sz="2600" dirty="0" err="1" smtClean="0">
                <a:latin typeface="Calibri" pitchFamily="34" charset="0"/>
              </a:rPr>
              <a:t>chance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smtClean="0">
                <a:latin typeface="Calibri" pitchFamily="34" charset="0"/>
              </a:rPr>
              <a:t>for </a:t>
            </a:r>
            <a:r>
              <a:rPr lang="pl-PL" sz="2600" dirty="0" smtClean="0">
                <a:latin typeface="Calibri" pitchFamily="34" charset="0"/>
              </a:rPr>
              <a:t>the </a:t>
            </a:r>
            <a:r>
              <a:rPr lang="pl-PL" sz="2600" dirty="0" err="1" smtClean="0">
                <a:latin typeface="Calibri" pitchFamily="34" charset="0"/>
              </a:rPr>
              <a:t>Polish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err="1" smtClean="0">
                <a:latin typeface="Calibri" pitchFamily="34" charset="0"/>
              </a:rPr>
              <a:t>railways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smtClean="0">
                <a:latin typeface="Calibri" pitchFamily="34" charset="0"/>
              </a:rPr>
              <a:t>and rolling </a:t>
            </a:r>
            <a:r>
              <a:rPr lang="pl-PL" sz="2600" dirty="0" err="1" smtClean="0">
                <a:latin typeface="Calibri" pitchFamily="34" charset="0"/>
              </a:rPr>
              <a:t>stock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err="1" smtClean="0">
                <a:latin typeface="Calibri" pitchFamily="34" charset="0"/>
              </a:rPr>
              <a:t>manufacturers</a:t>
            </a:r>
            <a:r>
              <a:rPr lang="pl-PL" sz="2600" dirty="0" smtClean="0">
                <a:latin typeface="Calibri" pitchFamily="34" charset="0"/>
              </a:rPr>
              <a:t> to </a:t>
            </a:r>
            <a:r>
              <a:rPr lang="pl-PL" sz="2600" dirty="0" err="1" smtClean="0">
                <a:latin typeface="Calibri" pitchFamily="34" charset="0"/>
              </a:rPr>
              <a:t>leapfrog</a:t>
            </a:r>
            <a:r>
              <a:rPr lang="pl-PL" sz="2600" dirty="0">
                <a:latin typeface="Calibri" pitchFamily="34" charset="0"/>
              </a:rPr>
              <a:t> </a:t>
            </a:r>
            <a:r>
              <a:rPr lang="pl-PL" sz="2600" dirty="0" smtClean="0">
                <a:latin typeface="Calibri" pitchFamily="34" charset="0"/>
              </a:rPr>
              <a:t>to the </a:t>
            </a:r>
            <a:r>
              <a:rPr lang="pl-PL" sz="2600" dirty="0" err="1" smtClean="0">
                <a:latin typeface="Calibri" pitchFamily="34" charset="0"/>
              </a:rPr>
              <a:t>future</a:t>
            </a:r>
            <a:r>
              <a:rPr lang="pl-PL" sz="2600" dirty="0" smtClean="0">
                <a:latin typeface="Calibri" pitchFamily="34" charset="0"/>
              </a:rPr>
              <a:t>?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600" dirty="0" smtClean="0">
                <a:latin typeface="Calibri" pitchFamily="34" charset="0"/>
              </a:rPr>
              <a:t> HSL as a </a:t>
            </a:r>
            <a:r>
              <a:rPr lang="pl-PL" sz="2600" dirty="0" err="1" smtClean="0">
                <a:latin typeface="Calibri" pitchFamily="34" charset="0"/>
              </a:rPr>
              <a:t>chance</a:t>
            </a:r>
            <a:r>
              <a:rPr lang="pl-PL" sz="2600" dirty="0" smtClean="0">
                <a:latin typeface="Calibri" pitchFamily="34" charset="0"/>
              </a:rPr>
              <a:t> to </a:t>
            </a:r>
            <a:r>
              <a:rPr lang="pl-PL" sz="2600" dirty="0" err="1" smtClean="0">
                <a:latin typeface="Calibri" pitchFamily="34" charset="0"/>
              </a:rPr>
              <a:t>boost</a:t>
            </a:r>
            <a:r>
              <a:rPr lang="pl-PL" sz="2600" dirty="0" smtClean="0">
                <a:latin typeface="Calibri" pitchFamily="34" charset="0"/>
              </a:rPr>
              <a:t> the </a:t>
            </a:r>
            <a:r>
              <a:rPr lang="pl-PL" sz="2600" dirty="0" err="1" smtClean="0">
                <a:latin typeface="Calibri" pitchFamily="34" charset="0"/>
              </a:rPr>
              <a:t>Polish</a:t>
            </a:r>
            <a:r>
              <a:rPr lang="pl-PL" sz="2600" dirty="0" smtClean="0">
                <a:latin typeface="Calibri" pitchFamily="34" charset="0"/>
              </a:rPr>
              <a:t> </a:t>
            </a:r>
            <a:r>
              <a:rPr lang="pl-PL" sz="2600" dirty="0" err="1" smtClean="0">
                <a:latin typeface="Calibri" pitchFamily="34" charset="0"/>
              </a:rPr>
              <a:t>economy</a:t>
            </a:r>
            <a:endParaRPr lang="en-GB" sz="26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pl-PL" sz="2800" dirty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pl-PL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 idx="4294967295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pl-PL" smtClean="0"/>
              <a:t>Conclusions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ymbol zastępczy zawartości 2"/>
          <p:cNvSpPr>
            <a:spLocks/>
          </p:cNvSpPr>
          <p:nvPr/>
        </p:nvSpPr>
        <p:spPr bwMode="auto">
          <a:xfrm>
            <a:off x="0" y="1225550"/>
            <a:ext cx="9144000" cy="551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400" dirty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It is very difficult to evaluate the advisability of constructing a HSL in Poland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800" dirty="0" smtClean="0">
                <a:latin typeface="Calibri" pitchFamily="34" charset="0"/>
              </a:rPr>
              <a:t> </a:t>
            </a:r>
            <a:r>
              <a:rPr lang="en-GB" sz="2800" dirty="0" smtClean="0">
                <a:latin typeface="Calibri" pitchFamily="34" charset="0"/>
              </a:rPr>
              <a:t>The potential opportunities are balanced by several significant threats and risks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GB" sz="2800" dirty="0" smtClean="0">
                <a:latin typeface="Calibri" pitchFamily="34" charset="0"/>
              </a:rPr>
              <a:t> Given the state of the railway infrastructure and rail transport in </a:t>
            </a:r>
            <a:r>
              <a:rPr lang="en-US" sz="2800" dirty="0" smtClean="0">
                <a:latin typeface="Calibri" pitchFamily="34" charset="0"/>
              </a:rPr>
              <a:t>general, </a:t>
            </a:r>
            <a:r>
              <a:rPr lang="en-US" sz="2800" dirty="0" smtClean="0">
                <a:latin typeface="Calibri" pitchFamily="34" charset="0"/>
              </a:rPr>
              <a:t>our intuition is </a:t>
            </a:r>
            <a:r>
              <a:rPr lang="en-US" sz="2800" b="1" dirty="0" smtClean="0">
                <a:latin typeface="Calibri" pitchFamily="34" charset="0"/>
              </a:rPr>
              <a:t>to </a:t>
            </a:r>
            <a:r>
              <a:rPr lang="en-US" sz="2800" b="1" dirty="0" smtClean="0">
                <a:latin typeface="Calibri" pitchFamily="34" charset="0"/>
              </a:rPr>
              <a:t>concentrate on the existing network by </a:t>
            </a:r>
            <a:r>
              <a:rPr lang="pl-PL" sz="2800" b="1" dirty="0" smtClean="0">
                <a:latin typeface="Calibri" pitchFamily="34" charset="0"/>
              </a:rPr>
              <a:t>developing </a:t>
            </a:r>
            <a:r>
              <a:rPr lang="en-US" sz="2800" b="1" dirty="0" smtClean="0">
                <a:latin typeface="Calibri" pitchFamily="34" charset="0"/>
              </a:rPr>
              <a:t>its potential </a:t>
            </a:r>
            <a:r>
              <a:rPr lang="pl-PL" sz="2800" b="1" dirty="0" smtClean="0">
                <a:latin typeface="Calibri" pitchFamily="34" charset="0"/>
              </a:rPr>
              <a:t>                                </a:t>
            </a:r>
            <a:r>
              <a:rPr lang="en-US" sz="2400" dirty="0" smtClean="0">
                <a:latin typeface="Calibri" pitchFamily="34" charset="0"/>
              </a:rPr>
              <a:t>(</a:t>
            </a:r>
            <a:r>
              <a:rPr lang="en-US" sz="2400" dirty="0" smtClean="0">
                <a:latin typeface="Calibri" pitchFamily="34" charset="0"/>
              </a:rPr>
              <a:t>e.g. </a:t>
            </a:r>
            <a:r>
              <a:rPr lang="en-GB" sz="2400" dirty="0" smtClean="0">
                <a:latin typeface="Calibri" pitchFamily="34" charset="0"/>
              </a:rPr>
              <a:t>modernisation</a:t>
            </a:r>
            <a:r>
              <a:rPr lang="en-US" sz="2400" dirty="0" smtClean="0">
                <a:latin typeface="Calibri" pitchFamily="34" charset="0"/>
              </a:rPr>
              <a:t> to the maximum speed of 200 km/h in the case of Warsaw-</a:t>
            </a:r>
            <a:r>
              <a:rPr lang="en-US" sz="2400" dirty="0" err="1" smtClean="0">
                <a:latin typeface="Calibri" pitchFamily="34" charset="0"/>
              </a:rPr>
              <a:t>Poznań</a:t>
            </a:r>
            <a:r>
              <a:rPr lang="en-US" sz="2400" dirty="0" smtClean="0">
                <a:latin typeface="Calibri" pitchFamily="34" charset="0"/>
              </a:rPr>
              <a:t> or fragments of Warsaw-</a:t>
            </a:r>
            <a:r>
              <a:rPr lang="en-US" sz="2400" dirty="0" err="1" smtClean="0">
                <a:latin typeface="Calibri" pitchFamily="34" charset="0"/>
              </a:rPr>
              <a:t>Gdańsk</a:t>
            </a:r>
            <a:r>
              <a:rPr lang="en-US" sz="2400" dirty="0" smtClean="0">
                <a:latin typeface="Calibri" pitchFamily="34" charset="0"/>
              </a:rPr>
              <a:t> lines) </a:t>
            </a:r>
            <a:r>
              <a:rPr lang="en-US" sz="2800" dirty="0" smtClean="0">
                <a:latin typeface="Calibri" pitchFamily="34" charset="0"/>
              </a:rPr>
              <a:t>and by purchase of modern rolling stock (also from Polish manufacturers)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800" dirty="0" smtClean="0">
                <a:latin typeface="Calibri" pitchFamily="34" charset="0"/>
              </a:rPr>
              <a:t> </a:t>
            </a:r>
            <a:r>
              <a:rPr lang="pl-PL" sz="2800" dirty="0" err="1" smtClean="0">
                <a:latin typeface="Calibri" pitchFamily="34" charset="0"/>
              </a:rPr>
              <a:t>Should</a:t>
            </a:r>
            <a:r>
              <a:rPr lang="pl-PL" sz="2800" dirty="0" smtClean="0">
                <a:latin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</a:rPr>
              <a:t>the </a:t>
            </a:r>
            <a:r>
              <a:rPr lang="en-US" sz="2800" dirty="0" smtClean="0">
                <a:latin typeface="Calibri" pitchFamily="34" charset="0"/>
              </a:rPr>
              <a:t>HSL project </a:t>
            </a:r>
            <a:r>
              <a:rPr lang="pl-PL" sz="2800" dirty="0" smtClean="0">
                <a:latin typeface="Calibri" pitchFamily="34" charset="0"/>
              </a:rPr>
              <a:t>be </a:t>
            </a:r>
            <a:r>
              <a:rPr lang="pl-PL" sz="2800" dirty="0" err="1" smtClean="0">
                <a:latin typeface="Calibri" pitchFamily="34" charset="0"/>
              </a:rPr>
              <a:t>treated</a:t>
            </a:r>
            <a:r>
              <a:rPr lang="pl-PL" sz="2800" dirty="0" smtClean="0">
                <a:latin typeface="Calibri" pitchFamily="34" charset="0"/>
              </a:rPr>
              <a:t> as a </a:t>
            </a:r>
            <a:r>
              <a:rPr lang="pl-PL" sz="2800" dirty="0" err="1" smtClean="0">
                <a:latin typeface="Calibri" pitchFamily="34" charset="0"/>
              </a:rPr>
              <a:t>very</a:t>
            </a:r>
            <a:r>
              <a:rPr lang="pl-PL" sz="2800" dirty="0" smtClean="0">
                <a:latin typeface="Calibri" pitchFamily="34" charset="0"/>
              </a:rPr>
              <a:t> </a:t>
            </a:r>
            <a:r>
              <a:rPr lang="pl-PL" sz="2800" dirty="0" err="1" smtClean="0">
                <a:latin typeface="Calibri" pitchFamily="34" charset="0"/>
              </a:rPr>
              <a:t>important</a:t>
            </a:r>
            <a:r>
              <a:rPr lang="pl-PL" sz="2800" dirty="0" smtClean="0">
                <a:latin typeface="Calibri" pitchFamily="34" charset="0"/>
              </a:rPr>
              <a:t> </a:t>
            </a:r>
            <a:r>
              <a:rPr lang="pl-PL" sz="2800" dirty="0" err="1" smtClean="0">
                <a:latin typeface="Calibri" pitchFamily="34" charset="0"/>
              </a:rPr>
              <a:t>next</a:t>
            </a:r>
            <a:r>
              <a:rPr lang="pl-PL" sz="2800" dirty="0" smtClean="0">
                <a:latin typeface="Calibri" pitchFamily="34" charset="0"/>
              </a:rPr>
              <a:t> step in </a:t>
            </a:r>
            <a:r>
              <a:rPr lang="pl-PL" sz="2800" dirty="0" err="1" smtClean="0">
                <a:latin typeface="Calibri" pitchFamily="34" charset="0"/>
              </a:rPr>
              <a:t>Polish</a:t>
            </a:r>
            <a:r>
              <a:rPr lang="pl-PL" sz="2800" dirty="0" smtClean="0">
                <a:latin typeface="Calibri" pitchFamily="34" charset="0"/>
              </a:rPr>
              <a:t> </a:t>
            </a:r>
            <a:r>
              <a:rPr lang="pl-PL" sz="2800" dirty="0" err="1" smtClean="0">
                <a:latin typeface="Calibri" pitchFamily="34" charset="0"/>
              </a:rPr>
              <a:t>railways</a:t>
            </a:r>
            <a:r>
              <a:rPr lang="pl-PL" sz="2800" dirty="0" smtClean="0">
                <a:latin typeface="Calibri" pitchFamily="34" charset="0"/>
              </a:rPr>
              <a:t> development? </a:t>
            </a:r>
            <a:endParaRPr lang="en-US" sz="28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pl-PL" sz="2800" dirty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pl-PL" sz="24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ytuł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r>
              <a:rPr lang="pl-PL" smtClean="0"/>
              <a:t>High speed railways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413"/>
            <a:ext cx="9144000" cy="5113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en-US" sz="2400" dirty="0" smtClean="0"/>
              <a:t>High speed rail </a:t>
            </a:r>
            <a:r>
              <a:rPr lang="pl-PL" sz="2400" dirty="0" err="1" smtClean="0"/>
              <a:t>includes</a:t>
            </a:r>
            <a:r>
              <a:rPr lang="pl-PL" sz="2400" dirty="0" smtClean="0"/>
              <a:t> </a:t>
            </a:r>
            <a:r>
              <a:rPr lang="en-US" sz="2400" dirty="0" smtClean="0"/>
              <a:t>a complex reality involving various</a:t>
            </a:r>
            <a:r>
              <a:rPr lang="pl-PL" sz="2400" dirty="0" smtClean="0"/>
              <a:t> </a:t>
            </a:r>
            <a:r>
              <a:rPr lang="en-US" sz="2400" dirty="0" smtClean="0"/>
              <a:t>aspects</a:t>
            </a:r>
            <a:r>
              <a:rPr lang="pl-PL" sz="2400" dirty="0" smtClean="0"/>
              <a:t>:</a:t>
            </a:r>
            <a:r>
              <a:rPr lang="en-US" sz="2400" dirty="0" smtClean="0"/>
              <a:t> </a:t>
            </a:r>
            <a:endParaRPr lang="pl-PL" sz="2400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/>
              <a:t>T</a:t>
            </a:r>
            <a:r>
              <a:rPr lang="pl-PL" sz="2200" dirty="0" smtClean="0"/>
              <a:t>echnical</a:t>
            </a:r>
            <a:r>
              <a:rPr lang="pl-PL" sz="2200" dirty="0" smtClean="0"/>
              <a:t>: </a:t>
            </a:r>
            <a:r>
              <a:rPr lang="en-US" sz="2200" dirty="0" smtClean="0"/>
              <a:t>infrastructure, rolling stock and operations</a:t>
            </a:r>
            <a:endParaRPr lang="pl-PL" sz="22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 smtClean="0"/>
              <a:t>C</a:t>
            </a:r>
            <a:r>
              <a:rPr lang="en-US" sz="2200" dirty="0" smtClean="0"/>
              <a:t>ross</a:t>
            </a:r>
            <a:r>
              <a:rPr lang="pl-PL" sz="2200" dirty="0" smtClean="0"/>
              <a:t>-</a:t>
            </a:r>
            <a:r>
              <a:rPr lang="en-US" sz="2200" dirty="0" smtClean="0"/>
              <a:t>sector</a:t>
            </a:r>
            <a:r>
              <a:rPr lang="pl-PL" sz="2200" dirty="0" smtClean="0"/>
              <a:t>: </a:t>
            </a:r>
            <a:r>
              <a:rPr lang="en-US" sz="2200" dirty="0" smtClean="0"/>
              <a:t>financial, commercial, managerial and </a:t>
            </a:r>
            <a:r>
              <a:rPr lang="en-GB" sz="2200" dirty="0" smtClean="0"/>
              <a:t>training</a:t>
            </a:r>
            <a:r>
              <a:rPr lang="pl-PL" sz="2200" dirty="0" smtClean="0"/>
              <a:t> </a:t>
            </a:r>
            <a:r>
              <a:rPr lang="pl-PL" sz="2200" dirty="0" err="1" smtClean="0"/>
              <a:t>issues</a:t>
            </a:r>
            <a:r>
              <a:rPr lang="pl-PL" sz="2200" dirty="0"/>
              <a:t> </a:t>
            </a:r>
            <a:r>
              <a:rPr lang="pl-PL" sz="2200" dirty="0"/>
              <a:t> </a:t>
            </a:r>
            <a:r>
              <a:rPr lang="pl-PL" sz="2000" dirty="0" smtClean="0"/>
              <a:t>(</a:t>
            </a:r>
            <a:r>
              <a:rPr lang="pl-PL" sz="2000" dirty="0" smtClean="0"/>
              <a:t>UIC)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 smtClean="0"/>
              <a:t>High </a:t>
            </a:r>
            <a:r>
              <a:rPr lang="pl-PL" sz="2400" dirty="0" err="1" smtClean="0"/>
              <a:t>speed</a:t>
            </a:r>
            <a:r>
              <a:rPr lang="pl-PL" sz="2400" dirty="0" smtClean="0"/>
              <a:t> </a:t>
            </a:r>
            <a:r>
              <a:rPr lang="pl-PL" sz="2400" dirty="0" err="1" smtClean="0"/>
              <a:t>railways</a:t>
            </a:r>
            <a:r>
              <a:rPr lang="pl-PL" sz="2400" dirty="0" smtClean="0"/>
              <a:t> </a:t>
            </a:r>
            <a:r>
              <a:rPr lang="pl-PL" sz="2400" dirty="0" err="1" smtClean="0"/>
              <a:t>comprise</a:t>
            </a:r>
            <a:r>
              <a:rPr lang="pl-PL" sz="2400" dirty="0" smtClean="0"/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 smtClean="0"/>
              <a:t>Specially </a:t>
            </a:r>
            <a:r>
              <a:rPr lang="en-US" sz="2200" b="1" dirty="0" smtClean="0"/>
              <a:t>built</a:t>
            </a:r>
            <a:r>
              <a:rPr lang="en-US" sz="2200" dirty="0" smtClean="0"/>
              <a:t> High Speed lines equipped for speeds generally equal to or greater than </a:t>
            </a:r>
            <a:r>
              <a:rPr lang="en-US" sz="2200" b="1" dirty="0" smtClean="0"/>
              <a:t>250 km/h</a:t>
            </a:r>
            <a:endParaRPr lang="pl-PL" sz="22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 smtClean="0"/>
              <a:t>Specially </a:t>
            </a:r>
            <a:r>
              <a:rPr lang="en-US" sz="2200" b="1" dirty="0" smtClean="0"/>
              <a:t>upgraded</a:t>
            </a:r>
            <a:r>
              <a:rPr lang="en-US" sz="2200" dirty="0" smtClean="0"/>
              <a:t> High Speed lines equipped for speeds of </a:t>
            </a:r>
            <a:r>
              <a:rPr lang="en-US" sz="2200" b="1" dirty="0" smtClean="0"/>
              <a:t>200 </a:t>
            </a:r>
            <a:r>
              <a:rPr lang="en-US" sz="2200" b="1" dirty="0" smtClean="0"/>
              <a:t>km/h</a:t>
            </a:r>
            <a:endParaRPr lang="pl-PL" sz="2200" b="1" dirty="0" smtClean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200" dirty="0" smtClean="0"/>
              <a:t>Specially upgraded High Speed lines which have special features as a result of topographical, relief or town-planning constraints, on which the speed must be adapted to each case</a:t>
            </a:r>
            <a:r>
              <a:rPr lang="pl-PL" sz="2200" dirty="0" smtClean="0"/>
              <a:t> </a:t>
            </a:r>
            <a:r>
              <a:rPr lang="pl-PL" sz="2000" dirty="0" smtClean="0"/>
              <a:t>(</a:t>
            </a:r>
            <a:r>
              <a:rPr lang="pl-PL" sz="2000" dirty="0" err="1" smtClean="0"/>
              <a:t>European</a:t>
            </a:r>
            <a:r>
              <a:rPr lang="pl-PL" sz="2000" dirty="0" smtClean="0"/>
              <a:t> </a:t>
            </a:r>
            <a:r>
              <a:rPr lang="pl-PL" sz="2000" dirty="0" err="1" smtClean="0"/>
              <a:t>Commission</a:t>
            </a:r>
            <a:r>
              <a:rPr lang="pl-PL" sz="2000" dirty="0" smtClean="0"/>
              <a:t> </a:t>
            </a:r>
            <a:r>
              <a:rPr lang="pl-PL" sz="2000" dirty="0" err="1" smtClean="0"/>
              <a:t>directive</a:t>
            </a:r>
            <a:r>
              <a:rPr lang="pl-PL" sz="2000" dirty="0" smtClean="0"/>
              <a:t> 96/48/EC appendix 1)</a:t>
            </a:r>
            <a:endParaRPr lang="pl-PL" sz="2000" dirty="0"/>
          </a:p>
        </p:txBody>
      </p:sp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9" descr="E:\Zdjęcia\2012_06_19\IMG_75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55988" y="1401763"/>
            <a:ext cx="213677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5" descr="C:\Users\Jakub\Pictures\2016_04_17\IMG_89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73438" y="2819400"/>
            <a:ext cx="2300287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7" descr="C:\Users\Jakub\Pictures\2015_09_12\IMG_459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50" y="4602163"/>
            <a:ext cx="34671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C:\Users\Jakub\Pictures\2016_04_17\IMG_89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34559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 descr="C:\Users\Jakub\Pictures\2016_04_17\IMG_894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6888" y="4483100"/>
            <a:ext cx="3603625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C:\Users\Jakub\Pictures\2015_09_12\IMG_45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62600" y="2249488"/>
            <a:ext cx="3617913" cy="2411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55988" y="4076700"/>
            <a:ext cx="212090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580063" y="0"/>
            <a:ext cx="3617912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29000" y="5454650"/>
            <a:ext cx="2147888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1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2290763"/>
            <a:ext cx="34671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Picture 5" descr="E:\Zdjęcia\2015_08_06\IMG_2732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5988" y="-15875"/>
            <a:ext cx="2124075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4925" y="1457325"/>
            <a:ext cx="9144000" cy="326707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pl-PL" sz="3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8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pl-PL" sz="3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pl-PL" sz="3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76375" y="44450"/>
            <a:ext cx="6084888" cy="1143000"/>
          </a:xfrm>
        </p:spPr>
        <p:txBody>
          <a:bodyPr>
            <a:normAutofit fontScale="90000"/>
          </a:bodyPr>
          <a:lstStyle/>
          <a:p>
            <a:r>
              <a:rPr lang="pl-PL" sz="4000" smtClean="0"/>
              <a:t>Poland – the first European country with HSL?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413"/>
            <a:ext cx="9144000" cy="54737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400" dirty="0" smtClean="0"/>
              <a:t>Central </a:t>
            </a:r>
            <a:r>
              <a:rPr lang="pl-PL" sz="2400" dirty="0" err="1" smtClean="0"/>
              <a:t>Rail</a:t>
            </a:r>
            <a:r>
              <a:rPr lang="pl-PL" sz="2400" dirty="0" smtClean="0"/>
              <a:t> Line (</a:t>
            </a:r>
            <a:r>
              <a:rPr lang="pl-PL" sz="2400" dirty="0" err="1" smtClean="0"/>
              <a:t>Polish</a:t>
            </a:r>
            <a:r>
              <a:rPr lang="pl-PL" sz="2400" dirty="0" smtClean="0"/>
              <a:t>:</a:t>
            </a:r>
            <a:r>
              <a:rPr lang="pl-PL" sz="2400" i="1" dirty="0" smtClean="0"/>
              <a:t> Centralna Magistrala </a:t>
            </a:r>
            <a:r>
              <a:rPr lang="pl-PL" sz="2400" i="1" dirty="0" smtClean="0"/>
              <a:t>Kolejowa, CMK</a:t>
            </a:r>
            <a:r>
              <a:rPr lang="pl-PL" sz="2400" dirty="0" smtClean="0"/>
              <a:t>) </a:t>
            </a:r>
            <a:endParaRPr lang="pl-PL" sz="2400" dirty="0" smtClean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400" dirty="0" smtClean="0"/>
              <a:t>(</a:t>
            </a:r>
            <a:r>
              <a:rPr lang="pl-PL" sz="2400" dirty="0" err="1" smtClean="0"/>
              <a:t>Warsaw</a:t>
            </a:r>
            <a:r>
              <a:rPr lang="pl-PL" sz="2400" dirty="0" smtClean="0"/>
              <a:t>-) Grodzisk </a:t>
            </a:r>
            <a:r>
              <a:rPr lang="pl-PL" sz="2400" dirty="0" err="1" smtClean="0"/>
              <a:t>Maz</a:t>
            </a:r>
            <a:r>
              <a:rPr lang="pl-PL" sz="2400" dirty="0" smtClean="0"/>
              <a:t>. – Psary (-Kraków) - Zawiercie (-Katowice)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 smtClean="0"/>
              <a:t>Total </a:t>
            </a:r>
            <a:r>
              <a:rPr lang="pl-PL" sz="2400" dirty="0" err="1" smtClean="0"/>
              <a:t>length</a:t>
            </a:r>
            <a:r>
              <a:rPr lang="pl-PL" sz="2400" dirty="0" smtClean="0"/>
              <a:t> 223 km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/>
              <a:t>C</a:t>
            </a:r>
            <a:r>
              <a:rPr lang="pl-PL" sz="2400" dirty="0" smtClean="0"/>
              <a:t>onstruction 1971-77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200" dirty="0" smtClean="0"/>
              <a:t>(</a:t>
            </a:r>
            <a:r>
              <a:rPr lang="pl-PL" sz="2200" dirty="0" err="1" smtClean="0"/>
              <a:t>opening</a:t>
            </a:r>
            <a:r>
              <a:rPr lang="pl-PL" sz="2200" dirty="0" smtClean="0"/>
              <a:t> of the </a:t>
            </a:r>
            <a:r>
              <a:rPr lang="pl-PL" sz="2200" dirty="0" err="1" smtClean="0"/>
              <a:t>first</a:t>
            </a:r>
            <a:r>
              <a:rPr lang="pl-PL" sz="2200" dirty="0" smtClean="0"/>
              <a:t> </a:t>
            </a:r>
            <a:r>
              <a:rPr lang="pl-PL" sz="2200" dirty="0" err="1" smtClean="0"/>
              <a:t>section</a:t>
            </a:r>
            <a:r>
              <a:rPr lang="pl-PL" sz="2200" dirty="0" smtClean="0"/>
              <a:t> of the </a:t>
            </a:r>
            <a:r>
              <a:rPr lang="pl-PL" sz="2200" dirty="0" err="1" smtClean="0"/>
              <a:t>Direttissima</a:t>
            </a:r>
            <a:r>
              <a:rPr lang="pl-PL" sz="2200" dirty="0" smtClean="0"/>
              <a:t> Rome – Florence 24.02.1977 , TGV Paris – Lyon 22.09.1981)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pl-PL" sz="2400" dirty="0" err="1"/>
              <a:t>H</a:t>
            </a:r>
            <a:r>
              <a:rPr lang="pl-PL" sz="2400" dirty="0" err="1" smtClean="0"/>
              <a:t>owever</a:t>
            </a:r>
            <a:endParaRPr lang="pl-PL" sz="2400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/>
              <a:t>T</a:t>
            </a:r>
            <a:r>
              <a:rPr lang="pl-PL" sz="2200" dirty="0" smtClean="0"/>
              <a:t>he </a:t>
            </a:r>
            <a:r>
              <a:rPr lang="pl-PL" sz="2200" dirty="0" err="1" smtClean="0"/>
              <a:t>first</a:t>
            </a:r>
            <a:r>
              <a:rPr lang="pl-PL" sz="2200" dirty="0" smtClean="0"/>
              <a:t> express </a:t>
            </a:r>
            <a:r>
              <a:rPr lang="pl-PL" sz="2200" dirty="0" err="1" smtClean="0"/>
              <a:t>train</a:t>
            </a:r>
            <a:r>
              <a:rPr lang="pl-PL" sz="2200" dirty="0" smtClean="0"/>
              <a:t> 3.06.1984 (140 km/h),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 smtClean="0"/>
              <a:t>160 km/h from 1988, 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 smtClean="0"/>
              <a:t>200 km/h from14.12.2014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pl-PL" sz="2400" dirty="0" smtClean="0"/>
              <a:t>Technical </a:t>
            </a:r>
            <a:r>
              <a:rPr lang="pl-PL" sz="2400" dirty="0" err="1" smtClean="0"/>
              <a:t>parameters</a:t>
            </a:r>
            <a:r>
              <a:rPr lang="pl-PL" sz="2400" dirty="0" smtClean="0"/>
              <a:t>: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 smtClean="0"/>
              <a:t>Maximum </a:t>
            </a:r>
            <a:r>
              <a:rPr lang="pl-PL" sz="2200" dirty="0" err="1" smtClean="0"/>
              <a:t>passenger</a:t>
            </a:r>
            <a:r>
              <a:rPr lang="pl-PL" sz="2200" dirty="0" smtClean="0"/>
              <a:t> </a:t>
            </a:r>
            <a:r>
              <a:rPr lang="pl-PL" sz="2200" dirty="0" err="1" smtClean="0"/>
              <a:t>train</a:t>
            </a:r>
            <a:r>
              <a:rPr lang="pl-PL" sz="2200" dirty="0" smtClean="0"/>
              <a:t> </a:t>
            </a:r>
            <a:r>
              <a:rPr lang="pl-PL" sz="2200" dirty="0" err="1" smtClean="0"/>
              <a:t>speed</a:t>
            </a:r>
            <a:r>
              <a:rPr lang="pl-PL" sz="2200" dirty="0" smtClean="0"/>
              <a:t>: </a:t>
            </a:r>
            <a:r>
              <a:rPr lang="pl-PL" sz="2200" b="1" dirty="0" smtClean="0"/>
              <a:t>200-250 km/h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 smtClean="0"/>
              <a:t>Minimum </a:t>
            </a:r>
            <a:r>
              <a:rPr lang="pl-PL" sz="2200" dirty="0" err="1" smtClean="0"/>
              <a:t>curve</a:t>
            </a:r>
            <a:r>
              <a:rPr lang="pl-PL" sz="2200" dirty="0" smtClean="0"/>
              <a:t> radius: 4000 m</a:t>
            </a: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pl-PL" sz="2200" dirty="0" err="1" smtClean="0"/>
              <a:t>Steepest</a:t>
            </a:r>
            <a:r>
              <a:rPr lang="pl-PL" sz="2200" dirty="0" smtClean="0"/>
              <a:t> gradient: 6 per 1000</a:t>
            </a: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ytuł 1"/>
          <p:cNvSpPr>
            <a:spLocks noGrp="1"/>
          </p:cNvSpPr>
          <p:nvPr>
            <p:ph type="title"/>
          </p:nvPr>
        </p:nvSpPr>
        <p:spPr>
          <a:xfrm>
            <a:off x="1476375" y="44450"/>
            <a:ext cx="6084888" cy="1143000"/>
          </a:xfrm>
        </p:spPr>
        <p:txBody>
          <a:bodyPr/>
          <a:lstStyle/>
          <a:p>
            <a:r>
              <a:rPr lang="pl-PL" smtClean="0"/>
              <a:t>Central Rail Line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51500" y="1335088"/>
            <a:ext cx="3421063" cy="497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pole tekstowe 7"/>
          <p:cNvSpPr txBox="1">
            <a:spLocks noChangeArrowheads="1"/>
          </p:cNvSpPr>
          <p:nvPr/>
        </p:nvSpPr>
        <p:spPr bwMode="auto">
          <a:xfrm>
            <a:off x="5867400" y="6391275"/>
            <a:ext cx="55451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i="1">
                <a:latin typeface="Calibri" pitchFamily="34" charset="0"/>
              </a:rPr>
              <a:t>Source:</a:t>
            </a:r>
            <a:r>
              <a:rPr lang="pl-PL">
                <a:latin typeface="Calibri" pitchFamily="34" charset="0"/>
              </a:rPr>
              <a:t> www.siskom.waw.pl.</a:t>
            </a:r>
          </a:p>
        </p:txBody>
      </p:sp>
      <p:pic>
        <p:nvPicPr>
          <p:cNvPr id="16390" name="Picture 3" descr="C:\Users\Jakub\Desktop\Konferencja w Pradze 2016\CM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335088"/>
            <a:ext cx="4240213" cy="388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1" name="pole tekstowe 10"/>
          <p:cNvSpPr txBox="1">
            <a:spLocks noChangeArrowheads="1"/>
          </p:cNvSpPr>
          <p:nvPr/>
        </p:nvSpPr>
        <p:spPr bwMode="auto">
          <a:xfrm>
            <a:off x="-31750" y="5373688"/>
            <a:ext cx="55451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i="1">
                <a:latin typeface="Calibri" pitchFamily="34" charset="0"/>
              </a:rPr>
              <a:t>Source:</a:t>
            </a:r>
            <a:r>
              <a:rPr lang="pl-PL">
                <a:latin typeface="Calibri" pitchFamily="34" charset="0"/>
              </a:rPr>
              <a:t> </a:t>
            </a:r>
          </a:p>
          <a:p>
            <a:r>
              <a:rPr lang="pl-PL">
                <a:latin typeface="Calibri" pitchFamily="34" charset="0"/>
              </a:rPr>
              <a:t>author’s own elaboration on the basis of: www.plk-sa.pl.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Jakub\Desktop\Konferencja w Pradze 2016\Sieć połączeń między największymi miastami do prezentacj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11300" y="752475"/>
            <a:ext cx="6156325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pole tekstowe 6"/>
          <p:cNvSpPr txBox="1">
            <a:spLocks noChangeArrowheads="1"/>
          </p:cNvSpPr>
          <p:nvPr/>
        </p:nvSpPr>
        <p:spPr bwMode="auto">
          <a:xfrm>
            <a:off x="1547813" y="6581775"/>
            <a:ext cx="6624637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l-PL" sz="1400" i="1" dirty="0">
                <a:latin typeface="Calibri" pitchFamily="34" charset="0"/>
              </a:rPr>
              <a:t>Source:</a:t>
            </a:r>
            <a:r>
              <a:rPr lang="pl-PL" sz="1400" dirty="0">
                <a:latin typeface="Calibri" pitchFamily="34" charset="0"/>
              </a:rPr>
              <a:t>  </a:t>
            </a:r>
            <a:r>
              <a:rPr lang="pl-PL" sz="1400" dirty="0" err="1">
                <a:latin typeface="Calibri" pitchFamily="34" charset="0"/>
              </a:rPr>
              <a:t>author’s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own</a:t>
            </a:r>
            <a:r>
              <a:rPr lang="pl-PL" sz="1400" dirty="0">
                <a:latin typeface="Calibri" pitchFamily="34" charset="0"/>
              </a:rPr>
              <a:t> </a:t>
            </a:r>
            <a:r>
              <a:rPr lang="pl-PL" sz="1400" dirty="0" err="1">
                <a:latin typeface="Calibri" pitchFamily="34" charset="0"/>
              </a:rPr>
              <a:t>elaboration</a:t>
            </a:r>
            <a:r>
              <a:rPr lang="pl-PL" sz="1400" dirty="0">
                <a:latin typeface="Calibri" pitchFamily="34" charset="0"/>
              </a:rPr>
              <a:t>.</a:t>
            </a:r>
          </a:p>
        </p:txBody>
      </p:sp>
      <p:sp>
        <p:nvSpPr>
          <p:cNvPr id="17413" name="Tytuł 1"/>
          <p:cNvSpPr>
            <a:spLocks noGrp="1"/>
          </p:cNvSpPr>
          <p:nvPr>
            <p:ph type="title"/>
          </p:nvPr>
        </p:nvSpPr>
        <p:spPr>
          <a:xfrm>
            <a:off x="1547813" y="-242888"/>
            <a:ext cx="6084887" cy="1143001"/>
          </a:xfrm>
        </p:spPr>
        <p:txBody>
          <a:bodyPr/>
          <a:lstStyle/>
          <a:p>
            <a:r>
              <a:rPr lang="pl-PL" sz="3600" smtClean="0"/>
              <a:t>Main rail connections in Poland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ytuł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r>
              <a:rPr lang="pl-PL" smtClean="0"/>
              <a:t>Pendolino trains in Poland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196975"/>
            <a:ext cx="91440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May 1994 – presentation of the ETR 460 train in Poland and high speed trials on the Central Rail Line (</a:t>
            </a:r>
            <a:r>
              <a:rPr lang="en-US" sz="2400" i="1" dirty="0" smtClean="0"/>
              <a:t>CMK</a:t>
            </a:r>
            <a:r>
              <a:rPr lang="en-US" sz="2400" dirty="0" smtClean="0"/>
              <a:t>)                                                     11.05.1994 – </a:t>
            </a:r>
            <a:r>
              <a:rPr lang="en-US" sz="2400" b="1" dirty="0" smtClean="0"/>
              <a:t>Central-European speed record </a:t>
            </a:r>
            <a:r>
              <a:rPr lang="en-US" sz="2400" dirty="0" smtClean="0"/>
              <a:t>of 250,1 km/h was reached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1997 – the first tender for fast trains with tilting mechanism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1998 – FIAT </a:t>
            </a:r>
            <a:r>
              <a:rPr lang="en-US" sz="2400" dirty="0" err="1" smtClean="0"/>
              <a:t>Ferroviaria</a:t>
            </a:r>
            <a:r>
              <a:rPr lang="en-US" sz="2400" dirty="0" smtClean="0"/>
              <a:t> was declared the winner, but the Supreme Audit Office (</a:t>
            </a:r>
            <a:r>
              <a:rPr lang="en-US" sz="2400" i="1" dirty="0" smtClean="0"/>
              <a:t>NIK</a:t>
            </a:r>
            <a:r>
              <a:rPr lang="en-US" sz="2400" dirty="0" smtClean="0"/>
              <a:t>) cancelled the tender because of the poor financial situation of the </a:t>
            </a:r>
            <a:r>
              <a:rPr lang="en-US" sz="2400" i="1" dirty="0" smtClean="0"/>
              <a:t>PKP</a:t>
            </a:r>
            <a:r>
              <a:rPr lang="en-US" sz="2400" dirty="0" smtClean="0"/>
              <a:t> and lack of suitable infrastructure 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2008 – the second tender, this time for high speed trains without tilting mechanism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2010 – Alstom was declared the winner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2013 – arrival of the first of 20 ED 250 trains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24.11.2013 – a new speed record was broken on the </a:t>
            </a:r>
            <a:r>
              <a:rPr lang="en-US" sz="2400" i="1" dirty="0" smtClean="0"/>
              <a:t>CMK</a:t>
            </a:r>
            <a:r>
              <a:rPr lang="en-US" sz="2400" dirty="0" smtClean="0"/>
              <a:t> (293 km/h)</a:t>
            </a:r>
          </a:p>
          <a:p>
            <a:pPr>
              <a:lnSpc>
                <a:spcPct val="90000"/>
              </a:lnSpc>
              <a:buFont typeface="Wingdings" pitchFamily="2" charset="2"/>
              <a:buChar char="q"/>
            </a:pPr>
            <a:r>
              <a:rPr lang="en-US" sz="2400" dirty="0" smtClean="0"/>
              <a:t>14.12.2014 – beginning of the commercial use</a:t>
            </a:r>
            <a:endParaRPr lang="en-US" sz="2400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Jakub\Pictures\2016_05_21\IMG_045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150" y="431800"/>
            <a:ext cx="41719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3" descr="C:\Users\Jakub\Pictures\2016_04_17\IMG_89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2663" y="431800"/>
            <a:ext cx="41719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C:\Users\Jakub\Pictures\2016_04_17\IMG_894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5900" y="3716338"/>
            <a:ext cx="414020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C:\Users\Jakub\Pictures\2015_10_04\IMG_579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3716338"/>
            <a:ext cx="417195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ole tekstowe 1"/>
          <p:cNvSpPr txBox="1"/>
          <p:nvPr/>
        </p:nvSpPr>
        <p:spPr>
          <a:xfrm>
            <a:off x="2051720" y="6429375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Photo Jakub Taczanowski</a:t>
            </a:r>
            <a:endParaRPr lang="pl-PL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158273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61263" y="0"/>
            <a:ext cx="1582737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ytuł 1"/>
          <p:cNvSpPr>
            <a:spLocks/>
          </p:cNvSpPr>
          <p:nvPr/>
        </p:nvSpPr>
        <p:spPr bwMode="auto">
          <a:xfrm>
            <a:off x="1619250" y="0"/>
            <a:ext cx="61309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l-PL" sz="3600" dirty="0">
                <a:latin typeface="Calibri" pitchFamily="34" charset="0"/>
              </a:rPr>
              <a:t>The </a:t>
            </a:r>
            <a:r>
              <a:rPr lang="pl-PL" sz="3600" dirty="0" err="1">
                <a:latin typeface="Calibri" pitchFamily="34" charset="0"/>
              </a:rPr>
              <a:t>rise</a:t>
            </a:r>
            <a:r>
              <a:rPr lang="pl-PL" sz="3600" dirty="0">
                <a:latin typeface="Calibri" pitchFamily="34" charset="0"/>
              </a:rPr>
              <a:t> of </a:t>
            </a:r>
            <a:r>
              <a:rPr lang="pl-PL" sz="3600" dirty="0" err="1" smtClean="0">
                <a:latin typeface="Calibri" pitchFamily="34" charset="0"/>
              </a:rPr>
              <a:t>domestic</a:t>
            </a:r>
            <a:r>
              <a:rPr lang="pl-PL" sz="3600" dirty="0" smtClean="0">
                <a:latin typeface="Calibri" pitchFamily="34" charset="0"/>
              </a:rPr>
              <a:t> </a:t>
            </a:r>
            <a:r>
              <a:rPr lang="pl-PL" sz="3600" dirty="0">
                <a:latin typeface="Calibri" pitchFamily="34" charset="0"/>
              </a:rPr>
              <a:t>rolling </a:t>
            </a:r>
            <a:r>
              <a:rPr lang="pl-PL" sz="3600" dirty="0" err="1">
                <a:latin typeface="Calibri" pitchFamily="34" charset="0"/>
              </a:rPr>
              <a:t>stock</a:t>
            </a:r>
            <a:r>
              <a:rPr lang="pl-PL" sz="3600" dirty="0">
                <a:latin typeface="Calibri" pitchFamily="34" charset="0"/>
              </a:rPr>
              <a:t> </a:t>
            </a:r>
            <a:r>
              <a:rPr lang="pl-PL" sz="3600" dirty="0" err="1">
                <a:latin typeface="Calibri" pitchFamily="34" charset="0"/>
              </a:rPr>
              <a:t>producers</a:t>
            </a:r>
            <a:endParaRPr lang="pl-PL" sz="3600" dirty="0">
              <a:latin typeface="Calibri" pitchFamily="34" charset="0"/>
            </a:endParaRPr>
          </a:p>
        </p:txBody>
      </p:sp>
      <p:sp>
        <p:nvSpPr>
          <p:cNvPr id="3" name="Symbol zastępczy zawartości 2"/>
          <p:cNvSpPr>
            <a:spLocks/>
          </p:cNvSpPr>
          <p:nvPr/>
        </p:nvSpPr>
        <p:spPr bwMode="auto">
          <a:xfrm>
            <a:off x="0" y="1125538"/>
            <a:ext cx="9144000" cy="551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Font typeface="Arial" charset="0"/>
              <a:buNone/>
            </a:pPr>
            <a:r>
              <a:rPr lang="pl-PL" sz="2300" dirty="0">
                <a:latin typeface="Calibri" pitchFamily="34" charset="0"/>
              </a:rPr>
              <a:t>PESA in Bydgoszcz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100" dirty="0" smtClean="0">
                <a:latin typeface="Calibri" pitchFamily="34" charset="0"/>
              </a:rPr>
              <a:t> </a:t>
            </a:r>
            <a:r>
              <a:rPr lang="en-US" sz="2100" dirty="0" smtClean="0">
                <a:latin typeface="Calibri" pitchFamily="34" charset="0"/>
              </a:rPr>
              <a:t>Founded as Prussian railway workshops in 1851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2001 – new name and profile</a:t>
            </a:r>
            <a:r>
              <a:rPr lang="pl-PL" sz="2100" dirty="0" smtClean="0">
                <a:latin typeface="Calibri" pitchFamily="34" charset="0"/>
              </a:rPr>
              <a:t>: </a:t>
            </a:r>
            <a:r>
              <a:rPr lang="en-US" sz="2100" dirty="0" smtClean="0">
                <a:latin typeface="Calibri" pitchFamily="34" charset="0"/>
              </a:rPr>
              <a:t>rolling stock construction and not only repair and </a:t>
            </a:r>
            <a:r>
              <a:rPr lang="en-US" sz="2100" dirty="0" err="1" smtClean="0">
                <a:latin typeface="Calibri" pitchFamily="34" charset="0"/>
              </a:rPr>
              <a:t>modernisation</a:t>
            </a:r>
            <a:endParaRPr lang="en-US" sz="21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2001 – the first producer of modern railway motor carriages in Poland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2004 – </a:t>
            </a:r>
            <a:r>
              <a:rPr lang="en-US" sz="2100" dirty="0" err="1" smtClean="0">
                <a:latin typeface="Calibri" pitchFamily="34" charset="0"/>
              </a:rPr>
              <a:t>construc</a:t>
            </a:r>
            <a:r>
              <a:rPr lang="pl-PL" sz="2100" dirty="0" smtClean="0">
                <a:latin typeface="Calibri" pitchFamily="34" charset="0"/>
              </a:rPr>
              <a:t>t</a:t>
            </a:r>
            <a:r>
              <a:rPr lang="en-US" sz="2100" dirty="0" smtClean="0">
                <a:latin typeface="Calibri" pitchFamily="34" charset="0"/>
              </a:rPr>
              <a:t>ion of the first electric units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2006 – the first contract </a:t>
            </a:r>
            <a:r>
              <a:rPr lang="pl-PL" sz="2100" dirty="0" smtClean="0">
                <a:latin typeface="Calibri" pitchFamily="34" charset="0"/>
              </a:rPr>
              <a:t>to</a:t>
            </a:r>
            <a:r>
              <a:rPr lang="en-US" sz="2100" dirty="0" smtClean="0">
                <a:latin typeface="Calibri" pitchFamily="34" charset="0"/>
              </a:rPr>
              <a:t> Western Europe  (Italy)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2012 – the beginning of production of electric locomotives (</a:t>
            </a:r>
            <a:r>
              <a:rPr lang="en-US" sz="2100" i="1" dirty="0" smtClean="0">
                <a:latin typeface="Calibri" pitchFamily="34" charset="0"/>
              </a:rPr>
              <a:t>Gama</a:t>
            </a:r>
            <a:r>
              <a:rPr lang="en-US" sz="2100" dirty="0" smtClean="0">
                <a:latin typeface="Calibri" pitchFamily="34" charset="0"/>
              </a:rPr>
              <a:t>)</a:t>
            </a:r>
            <a:endParaRPr lang="pl-PL" sz="21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100" dirty="0" smtClean="0">
                <a:latin typeface="Calibri" pitchFamily="34" charset="0"/>
              </a:rPr>
              <a:t> 2012 – </a:t>
            </a:r>
            <a:r>
              <a:rPr lang="pl-PL" sz="2100" dirty="0" err="1" smtClean="0">
                <a:latin typeface="Calibri" pitchFamily="34" charset="0"/>
              </a:rPr>
              <a:t>contract</a:t>
            </a:r>
            <a:r>
              <a:rPr lang="pl-PL" sz="2100" dirty="0" smtClean="0">
                <a:latin typeface="Calibri" pitchFamily="34" charset="0"/>
              </a:rPr>
              <a:t> for 470 diesel </a:t>
            </a:r>
            <a:r>
              <a:rPr lang="pl-PL" sz="2100" dirty="0" err="1" smtClean="0">
                <a:latin typeface="Calibri" pitchFamily="34" charset="0"/>
              </a:rPr>
              <a:t>units</a:t>
            </a:r>
            <a:r>
              <a:rPr lang="pl-PL" sz="2100" dirty="0" smtClean="0">
                <a:latin typeface="Calibri" pitchFamily="34" charset="0"/>
              </a:rPr>
              <a:t> for DB</a:t>
            </a:r>
            <a:r>
              <a:rPr lang="pl-PL" sz="2100" i="1" dirty="0" smtClean="0">
                <a:latin typeface="Calibri" pitchFamily="34" charset="0"/>
              </a:rPr>
              <a:t> </a:t>
            </a:r>
            <a:r>
              <a:rPr lang="pl-PL" sz="2100" dirty="0" smtClean="0">
                <a:latin typeface="Calibri" pitchFamily="34" charset="0"/>
              </a:rPr>
              <a:t>for </a:t>
            </a:r>
            <a:r>
              <a:rPr lang="pl-PL" sz="2100" b="1" dirty="0" smtClean="0">
                <a:latin typeface="Calibri" pitchFamily="34" charset="0"/>
              </a:rPr>
              <a:t>1.2 </a:t>
            </a:r>
            <a:r>
              <a:rPr lang="pl-PL" sz="2100" b="1" dirty="0" err="1" smtClean="0">
                <a:latin typeface="Calibri" pitchFamily="34" charset="0"/>
              </a:rPr>
              <a:t>billion</a:t>
            </a:r>
            <a:r>
              <a:rPr lang="pl-PL" sz="2100" b="1" dirty="0" smtClean="0">
                <a:latin typeface="Calibri" pitchFamily="34" charset="0"/>
              </a:rPr>
              <a:t> euro</a:t>
            </a:r>
            <a:endParaRPr lang="en-US" sz="2100" b="1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2014 – the first </a:t>
            </a:r>
            <a:r>
              <a:rPr lang="en-US" sz="2100" b="1" dirty="0" smtClean="0">
                <a:latin typeface="Calibri" pitchFamily="34" charset="0"/>
              </a:rPr>
              <a:t>long-distance el</a:t>
            </a:r>
            <a:r>
              <a:rPr lang="pl-PL" sz="2100" b="1" dirty="0" smtClean="0">
                <a:latin typeface="Calibri" pitchFamily="34" charset="0"/>
              </a:rPr>
              <a:t>e</a:t>
            </a:r>
            <a:r>
              <a:rPr lang="en-US" sz="2100" b="1" dirty="0" err="1" smtClean="0">
                <a:latin typeface="Calibri" pitchFamily="34" charset="0"/>
              </a:rPr>
              <a:t>ctric</a:t>
            </a:r>
            <a:r>
              <a:rPr lang="en-US" sz="2100" b="1" dirty="0" smtClean="0">
                <a:latin typeface="Calibri" pitchFamily="34" charset="0"/>
              </a:rPr>
              <a:t> units</a:t>
            </a:r>
            <a:r>
              <a:rPr lang="en-US" sz="2100" dirty="0" smtClean="0">
                <a:latin typeface="Calibri" pitchFamily="34" charset="0"/>
              </a:rPr>
              <a:t> </a:t>
            </a:r>
            <a:r>
              <a:rPr lang="en-US" sz="2100" i="1" dirty="0" smtClean="0">
                <a:latin typeface="Calibri" pitchFamily="34" charset="0"/>
              </a:rPr>
              <a:t>Dart </a:t>
            </a:r>
            <a:r>
              <a:rPr lang="en-US" sz="2100" dirty="0" smtClean="0">
                <a:latin typeface="Calibri" pitchFamily="34" charset="0"/>
              </a:rPr>
              <a:t>with maximum speed of 200 km/h; 30.05.2015 – the speed record of 204 km/h was broken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2300" dirty="0" smtClean="0">
                <a:latin typeface="Calibri" pitchFamily="34" charset="0"/>
              </a:rPr>
              <a:t>NEWAG in </a:t>
            </a:r>
            <a:r>
              <a:rPr lang="en-US" sz="2300" dirty="0" err="1" smtClean="0">
                <a:latin typeface="Calibri" pitchFamily="34" charset="0"/>
              </a:rPr>
              <a:t>Nowy</a:t>
            </a:r>
            <a:r>
              <a:rPr lang="en-US" sz="2300" dirty="0" smtClean="0">
                <a:latin typeface="Calibri" pitchFamily="34" charset="0"/>
              </a:rPr>
              <a:t> </a:t>
            </a:r>
            <a:r>
              <a:rPr lang="en-US" sz="2300" dirty="0" err="1" smtClean="0">
                <a:latin typeface="Calibri" pitchFamily="34" charset="0"/>
              </a:rPr>
              <a:t>Sącz</a:t>
            </a:r>
            <a:endParaRPr lang="en-US" sz="2300" dirty="0" smtClean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pl-PL" sz="2100" dirty="0" smtClean="0">
                <a:latin typeface="Calibri" pitchFamily="34" charset="0"/>
              </a:rPr>
              <a:t> </a:t>
            </a:r>
            <a:r>
              <a:rPr lang="en-US" sz="2100" dirty="0" smtClean="0">
                <a:latin typeface="Calibri" pitchFamily="34" charset="0"/>
              </a:rPr>
              <a:t>Founded as Austrian railway workshops in 1876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2005 – new name and beginning of production of electric units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r>
              <a:rPr lang="en-US" sz="2100" dirty="0" smtClean="0">
                <a:latin typeface="Calibri" pitchFamily="34" charset="0"/>
              </a:rPr>
              <a:t> 29.08.2015 – </a:t>
            </a:r>
            <a:r>
              <a:rPr lang="en-US" sz="2100" b="1" dirty="0" smtClean="0">
                <a:latin typeface="Calibri" pitchFamily="34" charset="0"/>
              </a:rPr>
              <a:t>speed record of rolling stock designed and constructed in Poland</a:t>
            </a:r>
            <a:r>
              <a:rPr lang="en-US" sz="2100" dirty="0" smtClean="0">
                <a:latin typeface="Calibri" pitchFamily="34" charset="0"/>
              </a:rPr>
              <a:t> was broken by 45WE </a:t>
            </a:r>
            <a:r>
              <a:rPr lang="en-US" sz="2100" i="1" dirty="0" err="1" smtClean="0">
                <a:latin typeface="Calibri" pitchFamily="34" charset="0"/>
              </a:rPr>
              <a:t>Impuls</a:t>
            </a:r>
            <a:r>
              <a:rPr lang="en-US" sz="2100" dirty="0" smtClean="0">
                <a:latin typeface="Calibri" pitchFamily="34" charset="0"/>
              </a:rPr>
              <a:t> electric unit - </a:t>
            </a:r>
            <a:r>
              <a:rPr lang="en-US" sz="2100" b="1" dirty="0" smtClean="0">
                <a:latin typeface="Calibri" pitchFamily="34" charset="0"/>
              </a:rPr>
              <a:t>225,2 km/h 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pl-PL" sz="2200" dirty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None/>
            </a:pPr>
            <a:endParaRPr lang="pl-PL" sz="2400" dirty="0">
              <a:latin typeface="Calibri" pitchFamily="34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q"/>
            </a:pPr>
            <a:endParaRPr lang="pl-PL" sz="24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akub\Pictures\2016_05_23\IMG_05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23750"/>
            <a:ext cx="417139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akub\Pictures\2015_10_04\IMG_57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23750"/>
            <a:ext cx="4139952" cy="275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1547664" y="522920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dirty="0" smtClean="0"/>
              <a:t>NEWAG 36 WE </a:t>
            </a:r>
            <a:r>
              <a:rPr lang="pl-PL" i="1" dirty="0" smtClean="0"/>
              <a:t>Impuls </a:t>
            </a:r>
            <a:endParaRPr lang="pl-PL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2051720" y="6429375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 smtClean="0"/>
              <a:t>Photo Jakub Taczanowski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1527</Words>
  <Application>Microsoft Office PowerPoint</Application>
  <PresentationFormat>Pokaz na ekranie (4:3)</PresentationFormat>
  <Paragraphs>167</Paragraphs>
  <Slides>20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21" baseType="lpstr">
      <vt:lpstr>Motyw pakietu Office</vt:lpstr>
      <vt:lpstr>High speed railways in Poland                              – a political playground or a real need?  The advisability of constructing a HSL system in a medium-sized country  in Central Europe</vt:lpstr>
      <vt:lpstr>High speed railways</vt:lpstr>
      <vt:lpstr>Poland – the first European country with HSL?</vt:lpstr>
      <vt:lpstr>Central Rail Line</vt:lpstr>
      <vt:lpstr>Main rail connections in Poland</vt:lpstr>
      <vt:lpstr>Pendolino trains in Poland</vt:lpstr>
      <vt:lpstr>Prezentacja programu PowerPoint</vt:lpstr>
      <vt:lpstr>Prezentacja programu PowerPoint</vt:lpstr>
      <vt:lpstr>Prezentacja programu PowerPoint</vt:lpstr>
      <vt:lpstr>The recurring project of „Y” HSL</vt:lpstr>
      <vt:lpstr>The recurring project of „Y” HSL</vt:lpstr>
      <vt:lpstr>Alternative projects for Warsaw – Wrocław route</vt:lpstr>
      <vt:lpstr>Journey times</vt:lpstr>
      <vt:lpstr>Financial sustainability considerations: Track access charges</vt:lpstr>
      <vt:lpstr>Financial sustainability considerations: Fares</vt:lpstr>
      <vt:lpstr>Earnings disparity</vt:lpstr>
      <vt:lpstr>SWOT analysis for HSL</vt:lpstr>
      <vt:lpstr>Discussion</vt:lpstr>
      <vt:lpstr>Conclusions</vt:lpstr>
      <vt:lpstr>Thank you for your attention!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speed railways in Poland – a political playground or a real need? The advisability of constructing a HSL system in a medium-sized country in Central Europe.</dc:title>
  <dc:creator>Jakub</dc:creator>
  <cp:lastModifiedBy>Jakub</cp:lastModifiedBy>
  <cp:revision>87</cp:revision>
  <dcterms:created xsi:type="dcterms:W3CDTF">2016-06-06T17:01:55Z</dcterms:created>
  <dcterms:modified xsi:type="dcterms:W3CDTF">2016-06-08T16:55:11Z</dcterms:modified>
</cp:coreProperties>
</file>