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7" r:id="rId1"/>
    <p:sldMasterId id="2147483659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72" r:id="rId5"/>
    <p:sldId id="304" r:id="rId6"/>
    <p:sldId id="290" r:id="rId7"/>
    <p:sldId id="305" r:id="rId8"/>
    <p:sldId id="306" r:id="rId9"/>
    <p:sldId id="293" r:id="rId10"/>
    <p:sldId id="292" r:id="rId11"/>
    <p:sldId id="307" r:id="rId12"/>
    <p:sldId id="309" r:id="rId13"/>
    <p:sldId id="294" r:id="rId14"/>
    <p:sldId id="296" r:id="rId15"/>
    <p:sldId id="295" r:id="rId16"/>
    <p:sldId id="300" r:id="rId17"/>
    <p:sldId id="303" r:id="rId18"/>
    <p:sldId id="316" r:id="rId19"/>
    <p:sldId id="301" r:id="rId20"/>
    <p:sldId id="297" r:id="rId21"/>
    <p:sldId id="318" r:id="rId22"/>
    <p:sldId id="298" r:id="rId23"/>
    <p:sldId id="310" r:id="rId24"/>
    <p:sldId id="317" r:id="rId25"/>
    <p:sldId id="311" r:id="rId26"/>
    <p:sldId id="31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4980827033644407E-2"/>
          <c:y val="5.2869141357330403E-2"/>
          <c:w val="0.74874017701863604"/>
          <c:h val="0.76971803524559501"/>
        </c:manualLayout>
      </c:layout>
      <c:stockChart>
        <c:ser>
          <c:idx val="3"/>
          <c:order val="3"/>
          <c:tx>
            <c:strRef>
              <c:f>'grafy (2)'!$M$5</c:f>
              <c:strCache>
                <c:ptCount val="1"/>
                <c:pt idx="0">
                  <c:v>max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(2)'!$L$6:$L$13</c:f>
              <c:strCache>
                <c:ptCount val="8"/>
                <c:pt idx="0">
                  <c:v>until 09/2011</c:v>
                </c:pt>
                <c:pt idx="1">
                  <c:v>09/2011</c:v>
                </c:pt>
                <c:pt idx="2">
                  <c:v>10/2011</c:v>
                </c:pt>
                <c:pt idx="3">
                  <c:v>12/2011</c:v>
                </c:pt>
                <c:pt idx="4">
                  <c:v>11/2012</c:v>
                </c:pt>
                <c:pt idx="5">
                  <c:v>12/2012</c:v>
                </c:pt>
                <c:pt idx="6">
                  <c:v>08/2013</c:v>
                </c:pt>
                <c:pt idx="7">
                  <c:v>09/2014</c:v>
                </c:pt>
              </c:strCache>
            </c:strRef>
          </c:cat>
          <c:val>
            <c:numRef>
              <c:f>'grafy (2)'!$M$6:$M$13</c:f>
              <c:numCache>
                <c:formatCode>General</c:formatCode>
                <c:ptCount val="8"/>
                <c:pt idx="0">
                  <c:v>638</c:v>
                </c:pt>
                <c:pt idx="1">
                  <c:v>638</c:v>
                </c:pt>
                <c:pt idx="2">
                  <c:v>495</c:v>
                </c:pt>
                <c:pt idx="3">
                  <c:v>495</c:v>
                </c:pt>
                <c:pt idx="4">
                  <c:v>495</c:v>
                </c:pt>
                <c:pt idx="5">
                  <c:v>495</c:v>
                </c:pt>
                <c:pt idx="6">
                  <c:v>495</c:v>
                </c:pt>
                <c:pt idx="7">
                  <c:v>495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'grafy (2)'!$N$5</c:f>
              <c:strCache>
                <c:ptCount val="1"/>
                <c:pt idx="0">
                  <c:v>min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(2)'!$L$6:$L$13</c:f>
              <c:strCache>
                <c:ptCount val="8"/>
                <c:pt idx="0">
                  <c:v>until 09/2011</c:v>
                </c:pt>
                <c:pt idx="1">
                  <c:v>09/2011</c:v>
                </c:pt>
                <c:pt idx="2">
                  <c:v>10/2011</c:v>
                </c:pt>
                <c:pt idx="3">
                  <c:v>12/2011</c:v>
                </c:pt>
                <c:pt idx="4">
                  <c:v>11/2012</c:v>
                </c:pt>
                <c:pt idx="5">
                  <c:v>12/2012</c:v>
                </c:pt>
                <c:pt idx="6">
                  <c:v>08/2013</c:v>
                </c:pt>
                <c:pt idx="7">
                  <c:v>09/2014</c:v>
                </c:pt>
              </c:strCache>
            </c:strRef>
          </c:cat>
          <c:val>
            <c:numRef>
              <c:f>'grafy (2)'!$N$6:$N$13</c:f>
              <c:numCache>
                <c:formatCode>General</c:formatCode>
                <c:ptCount val="8"/>
                <c:pt idx="0">
                  <c:v>438</c:v>
                </c:pt>
                <c:pt idx="1">
                  <c:v>295</c:v>
                </c:pt>
                <c:pt idx="2">
                  <c:v>230</c:v>
                </c:pt>
                <c:pt idx="3">
                  <c:v>230</c:v>
                </c:pt>
                <c:pt idx="4">
                  <c:v>137</c:v>
                </c:pt>
                <c:pt idx="5">
                  <c:v>137</c:v>
                </c:pt>
                <c:pt idx="6">
                  <c:v>137</c:v>
                </c:pt>
                <c:pt idx="7">
                  <c:v>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'grafy (2)'!$O$5</c:f>
              <c:strCache>
                <c:ptCount val="1"/>
                <c:pt idx="0">
                  <c:v>average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'grafy (2)'!$L$6:$L$13</c:f>
              <c:strCache>
                <c:ptCount val="8"/>
                <c:pt idx="0">
                  <c:v>until 09/2011</c:v>
                </c:pt>
                <c:pt idx="1">
                  <c:v>09/2011</c:v>
                </c:pt>
                <c:pt idx="2">
                  <c:v>10/2011</c:v>
                </c:pt>
                <c:pt idx="3">
                  <c:v>12/2011</c:v>
                </c:pt>
                <c:pt idx="4">
                  <c:v>11/2012</c:v>
                </c:pt>
                <c:pt idx="5">
                  <c:v>12/2012</c:v>
                </c:pt>
                <c:pt idx="6">
                  <c:v>08/2013</c:v>
                </c:pt>
                <c:pt idx="7">
                  <c:v>09/2014</c:v>
                </c:pt>
              </c:strCache>
            </c:strRef>
          </c:cat>
          <c:val>
            <c:numRef>
              <c:f>'grafy (2)'!$O$6:$O$13</c:f>
              <c:numCache>
                <c:formatCode>General</c:formatCode>
                <c:ptCount val="8"/>
                <c:pt idx="0">
                  <c:v>494</c:v>
                </c:pt>
                <c:pt idx="1">
                  <c:v>394.5</c:v>
                </c:pt>
                <c:pt idx="2">
                  <c:v>349</c:v>
                </c:pt>
                <c:pt idx="3">
                  <c:v>329</c:v>
                </c:pt>
                <c:pt idx="4">
                  <c:v>328.25</c:v>
                </c:pt>
                <c:pt idx="5">
                  <c:v>290.3</c:v>
                </c:pt>
                <c:pt idx="6">
                  <c:v>291</c:v>
                </c:pt>
                <c:pt idx="7">
                  <c:v>279.25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'grafy (2)'!$M$17</c:f>
              <c:strCache>
                <c:ptCount val="1"/>
                <c:pt idx="0">
                  <c:v>max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(2)'!$L$18:$L$25</c:f>
              <c:strCache>
                <c:ptCount val="8"/>
                <c:pt idx="0">
                  <c:v>until 09/2011</c:v>
                </c:pt>
                <c:pt idx="1">
                  <c:v>09/2011</c:v>
                </c:pt>
                <c:pt idx="2">
                  <c:v>10/2011</c:v>
                </c:pt>
                <c:pt idx="3">
                  <c:v>12/2011</c:v>
                </c:pt>
                <c:pt idx="4">
                  <c:v>11/2012</c:v>
                </c:pt>
                <c:pt idx="5">
                  <c:v>12/2012</c:v>
                </c:pt>
                <c:pt idx="6">
                  <c:v>08/2013</c:v>
                </c:pt>
                <c:pt idx="7">
                  <c:v>09/2014</c:v>
                </c:pt>
              </c:strCache>
            </c:strRef>
          </c:cat>
          <c:val>
            <c:numRef>
              <c:f>'grafy (2)'!$M$18:$M$25</c:f>
              <c:numCache>
                <c:formatCode>General</c:formatCode>
                <c:ptCount val="8"/>
                <c:pt idx="0">
                  <c:v>429</c:v>
                </c:pt>
                <c:pt idx="1">
                  <c:v>429</c:v>
                </c:pt>
                <c:pt idx="2">
                  <c:v>365</c:v>
                </c:pt>
                <c:pt idx="3">
                  <c:v>380</c:v>
                </c:pt>
                <c:pt idx="4">
                  <c:v>380</c:v>
                </c:pt>
                <c:pt idx="5">
                  <c:v>380</c:v>
                </c:pt>
                <c:pt idx="6">
                  <c:v>380</c:v>
                </c:pt>
                <c:pt idx="7">
                  <c:v>380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'grafy (2)'!$N$17</c:f>
              <c:strCache>
                <c:ptCount val="1"/>
                <c:pt idx="0">
                  <c:v>min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'grafy (2)'!$L$18:$L$25</c:f>
              <c:strCache>
                <c:ptCount val="8"/>
                <c:pt idx="0">
                  <c:v>until 09/2011</c:v>
                </c:pt>
                <c:pt idx="1">
                  <c:v>09/2011</c:v>
                </c:pt>
                <c:pt idx="2">
                  <c:v>10/2011</c:v>
                </c:pt>
                <c:pt idx="3">
                  <c:v>12/2011</c:v>
                </c:pt>
                <c:pt idx="4">
                  <c:v>11/2012</c:v>
                </c:pt>
                <c:pt idx="5">
                  <c:v>12/2012</c:v>
                </c:pt>
                <c:pt idx="6">
                  <c:v>08/2013</c:v>
                </c:pt>
                <c:pt idx="7">
                  <c:v>09/2014</c:v>
                </c:pt>
              </c:strCache>
            </c:strRef>
          </c:cat>
          <c:val>
            <c:numRef>
              <c:f>'grafy (2)'!$N$18:$N$25</c:f>
              <c:numCache>
                <c:formatCode>General</c:formatCode>
                <c:ptCount val="8"/>
                <c:pt idx="0">
                  <c:v>230</c:v>
                </c:pt>
                <c:pt idx="1">
                  <c:v>230</c:v>
                </c:pt>
                <c:pt idx="2">
                  <c:v>220</c:v>
                </c:pt>
                <c:pt idx="3">
                  <c:v>210</c:v>
                </c:pt>
                <c:pt idx="4">
                  <c:v>210</c:v>
                </c:pt>
                <c:pt idx="5">
                  <c:v>133</c:v>
                </c:pt>
                <c:pt idx="6">
                  <c:v>109</c:v>
                </c:pt>
                <c:pt idx="7">
                  <c:v>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'grafy (2)'!$O$17</c:f>
              <c:strCache>
                <c:ptCount val="1"/>
                <c:pt idx="0">
                  <c:v>average</c:v>
                </c:pt>
              </c:strCache>
            </c:strRef>
          </c:tx>
          <c:spPr>
            <a:ln w="25400">
              <a:solidFill>
                <a:schemeClr val="tx2"/>
              </a:solidFill>
              <a:prstDash val="sysDash"/>
            </a:ln>
          </c:spPr>
          <c:marker>
            <c:symbol val="square"/>
            <c:size val="5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'grafy (2)'!$L$18:$L$25</c:f>
              <c:strCache>
                <c:ptCount val="8"/>
                <c:pt idx="0">
                  <c:v>until 09/2011</c:v>
                </c:pt>
                <c:pt idx="1">
                  <c:v>09/2011</c:v>
                </c:pt>
                <c:pt idx="2">
                  <c:v>10/2011</c:v>
                </c:pt>
                <c:pt idx="3">
                  <c:v>12/2011</c:v>
                </c:pt>
                <c:pt idx="4">
                  <c:v>11/2012</c:v>
                </c:pt>
                <c:pt idx="5">
                  <c:v>12/2012</c:v>
                </c:pt>
                <c:pt idx="6">
                  <c:v>08/2013</c:v>
                </c:pt>
                <c:pt idx="7">
                  <c:v>09/2014</c:v>
                </c:pt>
              </c:strCache>
            </c:strRef>
          </c:cat>
          <c:val>
            <c:numRef>
              <c:f>'grafy (2)'!$O$18:$O$25</c:f>
              <c:numCache>
                <c:formatCode>General</c:formatCode>
                <c:ptCount val="8"/>
                <c:pt idx="0">
                  <c:v>344.5</c:v>
                </c:pt>
                <c:pt idx="1">
                  <c:v>316.33333333333331</c:v>
                </c:pt>
                <c:pt idx="2">
                  <c:v>281.66666666666703</c:v>
                </c:pt>
                <c:pt idx="3">
                  <c:v>297.5</c:v>
                </c:pt>
                <c:pt idx="4">
                  <c:v>297.5</c:v>
                </c:pt>
                <c:pt idx="5">
                  <c:v>279.5</c:v>
                </c:pt>
                <c:pt idx="6">
                  <c:v>261.25</c:v>
                </c:pt>
                <c:pt idx="7">
                  <c:v>239.75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>
              <a:solidFill>
                <a:schemeClr val="tx2"/>
              </a:solidFill>
              <a:headEnd type="triangle"/>
              <a:tailEnd type="triangle"/>
            </a:ln>
          </c:spPr>
        </c:hiLowLines>
        <c:axId val="34985088"/>
        <c:axId val="34986624"/>
      </c:stockChart>
      <c:catAx>
        <c:axId val="3498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86624"/>
        <c:crosses val="autoZero"/>
        <c:auto val="1"/>
        <c:lblAlgn val="ctr"/>
        <c:lblOffset val="100"/>
        <c:noMultiLvlLbl val="0"/>
      </c:catAx>
      <c:valAx>
        <c:axId val="349866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34985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'kvalita vlaků'!$R$27</c:f>
              <c:strCache>
                <c:ptCount val="1"/>
                <c:pt idx="0">
                  <c:v>ČD IC</c:v>
                </c:pt>
              </c:strCache>
            </c:strRef>
          </c:tx>
          <c:spPr>
            <a:pattFill prst="narVert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</c:spPr>
          <c:invertIfNegative val="0"/>
          <c:cat>
            <c:numRef>
              <c:f>'kvalita vlaků'!$S$23:$W$23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'kvalita vlaků'!$S$27:$W$27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ser>
          <c:idx val="3"/>
          <c:order val="1"/>
          <c:tx>
            <c:strRef>
              <c:f>'kvalita vlaků'!$R$24</c:f>
              <c:strCache>
                <c:ptCount val="1"/>
                <c:pt idx="0">
                  <c:v>ČD SC</c:v>
                </c:pt>
              </c:strCache>
            </c:strRef>
          </c:tx>
          <c:invertIfNegative val="0"/>
          <c:cat>
            <c:numRef>
              <c:f>'kvalita vlaků'!$S$23:$W$23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'kvalita vlaků'!$S$24:$W$24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ser>
          <c:idx val="1"/>
          <c:order val="2"/>
          <c:tx>
            <c:strRef>
              <c:f>'kvalita vlaků'!$R$25</c:f>
              <c:strCache>
                <c:ptCount val="1"/>
                <c:pt idx="0">
                  <c:v>RJ</c:v>
                </c:pt>
              </c:strCache>
            </c:strRef>
          </c:tx>
          <c:invertIfNegative val="0"/>
          <c:cat>
            <c:numRef>
              <c:f>'kvalita vlaků'!$S$23:$W$23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'kvalita vlaků'!$S$25:$W$25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ser>
          <c:idx val="2"/>
          <c:order val="3"/>
          <c:tx>
            <c:strRef>
              <c:f>'kvalita vlaků'!$R$26</c:f>
              <c:strCache>
                <c:ptCount val="1"/>
                <c:pt idx="0">
                  <c:v>LEO</c:v>
                </c:pt>
              </c:strCache>
            </c:strRef>
          </c:tx>
          <c:invertIfNegative val="0"/>
          <c:cat>
            <c:numRef>
              <c:f>'kvalita vlaků'!$S$23:$W$23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'kvalita vlaků'!$S$26:$W$26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573248"/>
        <c:axId val="87574784"/>
        <c:axId val="0"/>
      </c:bar3DChart>
      <c:catAx>
        <c:axId val="8757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574784"/>
        <c:crosses val="autoZero"/>
        <c:auto val="1"/>
        <c:lblAlgn val="ctr"/>
        <c:lblOffset val="100"/>
        <c:noMultiLvlLbl val="0"/>
      </c:catAx>
      <c:valAx>
        <c:axId val="8757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573248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frekvence!$G$3:$G$26</c:f>
              <c:strCache>
                <c:ptCount val="24"/>
                <c:pt idx="0">
                  <c:v>12 a.m.</c:v>
                </c:pt>
                <c:pt idx="1">
                  <c:v>1 a.m.</c:v>
                </c:pt>
                <c:pt idx="2">
                  <c:v>2 a.m.</c:v>
                </c:pt>
                <c:pt idx="3">
                  <c:v>3 a.m.</c:v>
                </c:pt>
                <c:pt idx="4">
                  <c:v>4 a.m.</c:v>
                </c:pt>
                <c:pt idx="5">
                  <c:v>5 a.m.</c:v>
                </c:pt>
                <c:pt idx="6">
                  <c:v>6 a.m.</c:v>
                </c:pt>
                <c:pt idx="7">
                  <c:v>7 a.m.</c:v>
                </c:pt>
                <c:pt idx="8">
                  <c:v>8 a.m.</c:v>
                </c:pt>
                <c:pt idx="9">
                  <c:v>9 a.m.</c:v>
                </c:pt>
                <c:pt idx="10">
                  <c:v>10 a.m.</c:v>
                </c:pt>
                <c:pt idx="11">
                  <c:v>11 a.m.</c:v>
                </c:pt>
                <c:pt idx="12">
                  <c:v>12 p.m.</c:v>
                </c:pt>
                <c:pt idx="13">
                  <c:v>1 p.m.</c:v>
                </c:pt>
                <c:pt idx="14">
                  <c:v>2 p.m.</c:v>
                </c:pt>
                <c:pt idx="15">
                  <c:v>3 p.m.</c:v>
                </c:pt>
                <c:pt idx="16">
                  <c:v>4 p.m.</c:v>
                </c:pt>
                <c:pt idx="17">
                  <c:v>5 p.m.</c:v>
                </c:pt>
                <c:pt idx="18">
                  <c:v>6 p.m.</c:v>
                </c:pt>
                <c:pt idx="19">
                  <c:v>7 p.m.</c:v>
                </c:pt>
                <c:pt idx="20">
                  <c:v>8 p.m.</c:v>
                </c:pt>
                <c:pt idx="21">
                  <c:v>9 p.m.</c:v>
                </c:pt>
                <c:pt idx="22">
                  <c:v>10 p.m.</c:v>
                </c:pt>
                <c:pt idx="23">
                  <c:v>11 p.m.</c:v>
                </c:pt>
              </c:strCache>
            </c:strRef>
          </c:cat>
          <c:val>
            <c:numRef>
              <c:f>frekvence!$H$3:$H$26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</c:ser>
        <c:ser>
          <c:idx val="2"/>
          <c:order val="1"/>
          <c:tx>
            <c:v>2014</c:v>
          </c:tx>
          <c:invertIfNegative val="0"/>
          <c:val>
            <c:numRef>
              <c:f>frekvence!$L$3:$L$26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3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shape val="cylinder"/>
        <c:axId val="169077760"/>
        <c:axId val="169079552"/>
        <c:axId val="0"/>
      </c:bar3DChart>
      <c:catAx>
        <c:axId val="16907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079552"/>
        <c:crosses val="autoZero"/>
        <c:auto val="1"/>
        <c:lblAlgn val="ctr"/>
        <c:lblOffset val="100"/>
        <c:tickLblSkip val="1"/>
        <c:noMultiLvlLbl val="0"/>
      </c:catAx>
      <c:valAx>
        <c:axId val="169079552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077760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11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13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15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17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19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21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0.7912</cdr:x>
      <cdr:y>0.28536</cdr:y>
    </cdr:from>
    <cdr:to>
      <cdr:x>0.85653</cdr:x>
      <cdr:y>0.70322</cdr:y>
    </cdr:to>
    <cdr:sp macro="" textlink="">
      <cdr:nvSpPr>
        <cdr:cNvPr id="22" name="Pravá složená závorka 6"/>
        <cdr:cNvSpPr/>
      </cdr:nvSpPr>
      <cdr:spPr>
        <a:xfrm xmlns:a="http://schemas.openxmlformats.org/drawingml/2006/main">
          <a:off x="4371525" y="753869"/>
          <a:ext cx="360960" cy="1103914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0.89655</cdr:x>
      <cdr:y>0.45714</cdr:y>
    </cdr:from>
    <cdr:to>
      <cdr:x>0.99637</cdr:x>
      <cdr:y>0.55</cdr:y>
    </cdr:to>
    <cdr:sp macro="" textlink="">
      <cdr:nvSpPr>
        <cdr:cNvPr id="23" name="TextovéPole 7"/>
        <cdr:cNvSpPr txBox="1"/>
      </cdr:nvSpPr>
      <cdr:spPr>
        <a:xfrm xmlns:a="http://schemas.openxmlformats.org/drawingml/2006/main">
          <a:off x="4705351" y="1219199"/>
          <a:ext cx="5238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0.47695</cdr:x>
      <cdr:y>0.18207</cdr:y>
    </cdr:from>
    <cdr:to>
      <cdr:x>0.84469</cdr:x>
      <cdr:y>0.25612</cdr:y>
    </cdr:to>
    <cdr:sp macro="" textlink="">
      <cdr:nvSpPr>
        <cdr:cNvPr id="24" name="TextovéPole 23"/>
        <cdr:cNvSpPr txBox="1"/>
      </cdr:nvSpPr>
      <cdr:spPr>
        <a:xfrm xmlns:a="http://schemas.openxmlformats.org/drawingml/2006/main">
          <a:off x="2623418" y="485581"/>
          <a:ext cx="2022706" cy="197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 baseline="0"/>
            <a:t>highest fares  without loyalty card</a:t>
          </a:r>
          <a:endParaRPr lang="en-US"/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0.46756</cdr:x>
      <cdr:y>0.69847</cdr:y>
    </cdr:from>
    <cdr:to>
      <cdr:x>0.8353</cdr:x>
      <cdr:y>0.77251</cdr:y>
    </cdr:to>
    <cdr:sp macro="" textlink="">
      <cdr:nvSpPr>
        <cdr:cNvPr id="25" name="TextovéPole 1"/>
        <cdr:cNvSpPr txBox="1"/>
      </cdr:nvSpPr>
      <cdr:spPr>
        <a:xfrm xmlns:a="http://schemas.openxmlformats.org/drawingml/2006/main">
          <a:off x="2583351" y="1845243"/>
          <a:ext cx="2031840" cy="195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 baseline="0"/>
            <a:t>lowest fares  with loyalty card</a:t>
          </a:r>
          <a:endParaRPr lang="en-US"/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0.05714</cdr:x>
      <cdr:y>0.63598</cdr:y>
    </cdr:from>
    <cdr:to>
      <cdr:x>0.29091</cdr:x>
      <cdr:y>0.79372</cdr:y>
    </cdr:to>
    <cdr:sp macro="" textlink="">
      <cdr:nvSpPr>
        <cdr:cNvPr id="26" name="TextovéPole 25"/>
        <cdr:cNvSpPr txBox="1"/>
      </cdr:nvSpPr>
      <cdr:spPr>
        <a:xfrm xmlns:a="http://schemas.openxmlformats.org/drawingml/2006/main">
          <a:off x="314327" y="1696149"/>
          <a:ext cx="1285875" cy="42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/>
            <a:t>average price</a:t>
          </a:r>
          <a:r>
            <a:rPr lang="cs-CZ" baseline="0"/>
            <a:t> without loyalty card</a:t>
          </a:r>
          <a:endParaRPr lang="en-US"/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0.26696</cdr:x>
      <cdr:y>0.64158</cdr:y>
    </cdr:from>
    <cdr:to>
      <cdr:x>0.48782</cdr:x>
      <cdr:y>0.79932</cdr:y>
    </cdr:to>
    <cdr:sp macro="" textlink="">
      <cdr:nvSpPr>
        <cdr:cNvPr id="27" name="TextovéPole 1"/>
        <cdr:cNvSpPr txBox="1"/>
      </cdr:nvSpPr>
      <cdr:spPr>
        <a:xfrm xmlns:a="http://schemas.openxmlformats.org/drawingml/2006/main">
          <a:off x="1468439" y="1711106"/>
          <a:ext cx="1214934" cy="420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/>
            <a:t>average price</a:t>
          </a:r>
          <a:r>
            <a:rPr lang="cs-CZ" baseline="0"/>
            <a:t> with loyalty card</a:t>
          </a:r>
          <a:endParaRPr lang="en-US"/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0.8676</cdr:x>
      <cdr:y>0.42673</cdr:y>
    </cdr:from>
    <cdr:to>
      <cdr:x>0.98461</cdr:x>
      <cdr:y>0.68748</cdr:y>
    </cdr:to>
    <cdr:sp macro="" textlink="">
      <cdr:nvSpPr>
        <cdr:cNvPr id="28" name="TextovéPole 27"/>
        <cdr:cNvSpPr txBox="1"/>
      </cdr:nvSpPr>
      <cdr:spPr>
        <a:xfrm xmlns:a="http://schemas.openxmlformats.org/drawingml/2006/main">
          <a:off x="4793663" y="1127351"/>
          <a:ext cx="646474" cy="68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0.85224</cdr:x>
      <cdr:y>0.41519</cdr:y>
    </cdr:from>
    <cdr:to>
      <cdr:x>1</cdr:x>
      <cdr:y>0.61344</cdr:y>
    </cdr:to>
    <cdr:sp macro="" textlink="">
      <cdr:nvSpPr>
        <cdr:cNvPr id="29" name="TextovéPole 1"/>
        <cdr:cNvSpPr txBox="1"/>
      </cdr:nvSpPr>
      <cdr:spPr>
        <a:xfrm xmlns:a="http://schemas.openxmlformats.org/drawingml/2006/main">
          <a:off x="4708754" y="1096849"/>
          <a:ext cx="816427" cy="52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cs-CZ"/>
            <a:t>spread of prices</a:t>
          </a:r>
          <a:endParaRPr lang="en-US"/>
        </a:p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0.16723</cdr:x>
      <cdr:y>0.35275</cdr:y>
    </cdr:from>
    <cdr:to>
      <cdr:x>0.16728</cdr:x>
      <cdr:y>0.63276</cdr:y>
    </cdr:to>
    <cdr:cxnSp macro="">
      <cdr:nvCxnSpPr>
        <cdr:cNvPr id="31" name="Přímá spojnice se šipkou 30"/>
        <cdr:cNvCxnSpPr/>
      </cdr:nvCxnSpPr>
      <cdr:spPr>
        <a:xfrm xmlns:a="http://schemas.openxmlformats.org/drawingml/2006/main" flipH="1" flipV="1">
          <a:off x="922924" y="941327"/>
          <a:ext cx="265" cy="74719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0.37526</cdr:x>
      <cdr:y>0.5162</cdr:y>
    </cdr:from>
    <cdr:to>
      <cdr:x>0.37526</cdr:x>
      <cdr:y>0.64582</cdr:y>
    </cdr:to>
    <cdr:cxnSp macro="">
      <cdr:nvCxnSpPr>
        <cdr:cNvPr id="42" name="Přímá spojnice se šipkou 41"/>
        <cdr:cNvCxnSpPr/>
      </cdr:nvCxnSpPr>
      <cdr:spPr>
        <a:xfrm xmlns:a="http://schemas.openxmlformats.org/drawingml/2006/main" flipV="1">
          <a:off x="2070937" y="1377472"/>
          <a:ext cx="0" cy="34590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54E65D-7D8E-404A-A906-E9505470CF3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3131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FDDCA9F-613F-4223-A03D-1487CDDFF9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56843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cs-CZ" altLang="en-US">
                <a:latin typeface="Arial" charset="0"/>
              </a:endParaRPr>
            </a:p>
          </p:txBody>
        </p:sp>
        <p:pic>
          <p:nvPicPr>
            <p:cNvPr id="6" name="Picture 24" descr="titl 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en-US" noProof="0" smtClean="0"/>
              <a:t>Kliknutím lze upravit styl.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CD1E7-E1F0-44CA-904C-4843DE2043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6073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C7E2-920E-4461-9924-C5A7538864E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8051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C7A8-646C-427D-8189-70AD6A980BC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2962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1D659-2DF2-4CEA-B867-52FF9D93AAF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94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6380-6052-4D47-A39E-C63F7726A3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4198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BA5F-FCD1-442B-9125-68CEC3F14EE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1253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59C2-FEBA-42D8-8529-AADE70D32E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5792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99FC4-46EE-4408-B794-AAEA43215C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1525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2A4DD-D4FB-4D82-976A-57DCBA959DF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9853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E0DE6-ECBF-4A2E-92C1-0DDAFE538DD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7075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20B4B-A265-4AC8-87F5-D16BD5C7927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663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E2E4-9C82-4055-9BF1-3BB0665DE31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56055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5B91-4A57-4E68-9CDB-A99CD7D11E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49337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1170B-70BE-4BB0-9DE0-09E7B32692D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16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5C6A-A503-43AF-B2D8-8FC124DB29F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976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0481-DDBA-4303-A8B5-11FBA7E6FE1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59770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D165-AC13-42DD-8C1A-B45C58696BC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6408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D37B-8EFA-4CB3-BC6E-F33A8C3466C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424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8E59-F079-4FBD-95B9-2018208C83F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83470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648C8-26A4-488A-A904-FD79CDD71EE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09283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0066-525B-4A9D-873F-616E54CE53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569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E1B3-D7B7-429C-AB40-6EA289EE32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502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8C6E5-B61D-4638-AC37-EA6FAB9D5F2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2373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58A9-1921-468B-A47B-AC61F4A3822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4254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0780-3E89-4B63-9A2D-0769AAABC43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301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6FA1-F297-452B-9E57-B04E6C64852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421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D437-49D8-4FEC-915B-955F53672E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4413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0A98-BCB9-43A0-B159-7A5C52D9B76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9955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C23B-F575-4666-90C0-FE91B463C9A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794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6A1F9-FB79-4474-AF0E-1030E2BBAE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5395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3991-7752-4FA6-85C0-3E9E7045100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8977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8F78-E2FF-4E10-9541-F1317B6CB44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27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4D54-04EF-4EAB-AB8D-32DFFE4035F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6125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33" name="Picture 23" descr="zahlavi E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C074E09-1509-458D-AC48-2F1362F161C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2056" name="Picture 13" descr="zahlavi E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6B823DDC-8CEC-43F3-BEFB-20524F99635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60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1E5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080" name="Picture 12" descr="zahlavi E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Z. Tomeš - Do European Reforms Increase Modal Shares of Railways?</a:t>
            </a:r>
            <a:endParaRPr lang="cs-CZ" altLang="en-US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0A4DD535-3E5D-4EAB-87F5-AF2B9041F1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002" y="2890140"/>
            <a:ext cx="6554624" cy="2663825"/>
          </a:xfrm>
        </p:spPr>
        <p:txBody>
          <a:bodyPr/>
          <a:lstStyle/>
          <a:p>
            <a:r>
              <a:rPr lang="en-US" noProof="0" dirty="0" smtClean="0"/>
              <a:t>Rail Reform – Czech Experience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2400" noProof="0" dirty="0" smtClean="0"/>
              <a:t>Zdeněk Tomeš – Martin Kvizda –        Tomáš Nigrin – Daniel Seidenglanz – Monika Jandová – Václav </a:t>
            </a:r>
            <a:r>
              <a:rPr lang="en-US" sz="2400" noProof="0" dirty="0" err="1" smtClean="0"/>
              <a:t>Rederer</a:t>
            </a:r>
            <a:r>
              <a:rPr lang="en-US" sz="2400" noProof="0" dirty="0" smtClean="0"/>
              <a:t/>
            </a:r>
            <a:br>
              <a:rPr lang="en-US" sz="2400" noProof="0" dirty="0" smtClean="0"/>
            </a:br>
            <a:endParaRPr lang="en-US" altLang="en-US" sz="24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399" y="2851565"/>
            <a:ext cx="7357930" cy="1362075"/>
          </a:xfrm>
        </p:spPr>
        <p:txBody>
          <a:bodyPr/>
          <a:lstStyle/>
          <a:p>
            <a:r>
              <a:rPr lang="en-US" noProof="0" dirty="0" smtClean="0"/>
              <a:t>CASE STUDY: OPEN ACCESS  </a:t>
            </a:r>
            <a:br>
              <a:rPr lang="en-US" noProof="0" dirty="0" smtClean="0"/>
            </a:br>
            <a:r>
              <a:rPr lang="en-US" noProof="0" dirty="0" smtClean="0"/>
              <a:t>PRAHA - OSTRAVA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51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038452"/>
            <a:ext cx="7827963" cy="647700"/>
          </a:xfrm>
        </p:spPr>
        <p:txBody>
          <a:bodyPr/>
          <a:lstStyle/>
          <a:p>
            <a:r>
              <a:rPr lang="en-US" noProof="0" dirty="0" smtClean="0"/>
              <a:t>History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noProof="0" dirty="0" smtClean="0">
                <a:solidFill>
                  <a:srgbClr val="0000FF"/>
                </a:solidFill>
              </a:rPr>
              <a:t>Before </a:t>
            </a:r>
            <a:r>
              <a:rPr lang="cs-CZ" sz="2800" noProof="0" dirty="0" smtClean="0">
                <a:solidFill>
                  <a:srgbClr val="0000FF"/>
                </a:solidFill>
              </a:rPr>
              <a:t>09</a:t>
            </a:r>
            <a:r>
              <a:rPr lang="en-US" sz="2800" noProof="0" dirty="0" smtClean="0">
                <a:solidFill>
                  <a:srgbClr val="0000FF"/>
                </a:solidFill>
              </a:rPr>
              <a:t>/2011 </a:t>
            </a:r>
            <a:r>
              <a:rPr lang="en-US" sz="2800" noProof="0" dirty="0" smtClean="0"/>
              <a:t>→ high density of traffic, low intermodal competition, high fares, low quality of ČD coaches, subsidies, no competition</a:t>
            </a:r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09/2011</a:t>
            </a:r>
            <a:r>
              <a:rPr lang="en-US" sz="2800" noProof="0" dirty="0" smtClean="0"/>
              <a:t> → withdrawal of public subsidies; the open access entrance of the first private competitor RegioJet</a:t>
            </a:r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01/2013</a:t>
            </a:r>
            <a:r>
              <a:rPr lang="en-US" sz="2800" noProof="0" dirty="0" smtClean="0"/>
              <a:t> → the entrance of the second private competitor </a:t>
            </a:r>
            <a:r>
              <a:rPr lang="en-US" sz="2800" noProof="0" dirty="0" err="1" smtClean="0"/>
              <a:t>LeoExpress</a:t>
            </a:r>
            <a:endParaRPr lang="en-US" sz="2800" noProof="0" dirty="0" smtClean="0"/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2012 - 2015</a:t>
            </a:r>
            <a:r>
              <a:rPr lang="en-US" sz="2800" noProof="0" dirty="0" smtClean="0"/>
              <a:t> </a:t>
            </a:r>
            <a:r>
              <a:rPr lang="en-US" sz="2800" noProof="0" dirty="0" smtClean="0">
                <a:latin typeface="Arial"/>
                <a:cs typeface="Arial"/>
              </a:rPr>
              <a:t>→ intensive competition of three operators</a:t>
            </a:r>
            <a:endParaRPr lang="en-US" sz="28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735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6312" y="667104"/>
            <a:ext cx="7827963" cy="647700"/>
          </a:xfrm>
        </p:spPr>
        <p:txBody>
          <a:bodyPr/>
          <a:lstStyle/>
          <a:p>
            <a:r>
              <a:rPr lang="en-US" noProof="0" dirty="0" smtClean="0"/>
              <a:t>Service differentiation</a:t>
            </a:r>
            <a:endParaRPr lang="en-US" noProof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76464" cy="23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0" cy="23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94" y="3809826"/>
            <a:ext cx="4036162" cy="27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9826"/>
            <a:ext cx="4176464" cy="278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7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033671"/>
            <a:ext cx="7827963" cy="647700"/>
          </a:xfrm>
        </p:spPr>
        <p:txBody>
          <a:bodyPr/>
          <a:lstStyle/>
          <a:p>
            <a:r>
              <a:rPr lang="en-US" noProof="0" dirty="0" smtClean="0"/>
              <a:t>Prices (CZK)</a:t>
            </a:r>
            <a:endParaRPr lang="en-US" noProof="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20725" y="2017713"/>
          <a:ext cx="82343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8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Profits (mil. CZK)</a:t>
            </a:r>
            <a:endParaRPr lang="en-US" noProof="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576939"/>
              </p:ext>
            </p:extLst>
          </p:nvPr>
        </p:nvGraphicFramePr>
        <p:xfrm>
          <a:off x="1110953" y="2649196"/>
          <a:ext cx="7674123" cy="272610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34664"/>
                <a:gridCol w="1534664"/>
                <a:gridCol w="1534664"/>
                <a:gridCol w="1534664"/>
                <a:gridCol w="1535467"/>
              </a:tblGrid>
              <a:tr h="517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Revenue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Profit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Revenue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Profit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9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České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dráhy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19 500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-517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19 900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-1 795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RegioJet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-76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318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-93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LEO Express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-76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158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-159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Frequency of services (daily)</a:t>
            </a:r>
            <a:endParaRPr lang="en-US" noProof="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2017713"/>
          <a:ext cx="82343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3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Capacity </a:t>
            </a:r>
            <a:endParaRPr lang="en-US" noProof="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740144"/>
              </p:ext>
            </p:extLst>
          </p:nvPr>
        </p:nvGraphicFramePr>
        <p:xfrm>
          <a:off x="572566" y="2409913"/>
          <a:ext cx="8382523" cy="205077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073903"/>
                <a:gridCol w="861724"/>
                <a:gridCol w="861724"/>
                <a:gridCol w="861724"/>
                <a:gridCol w="861724"/>
                <a:gridCol w="861724"/>
              </a:tblGrid>
              <a:tr h="51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Average Number of Coaches Per Train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Average Number of Seats per Train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465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353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336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Total Daily Capacity (Number of Seats)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10 687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12 649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11 282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13 437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11 650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163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633" y="1330637"/>
            <a:ext cx="7827963" cy="647700"/>
          </a:xfrm>
        </p:spPr>
        <p:txBody>
          <a:bodyPr/>
          <a:lstStyle/>
          <a:p>
            <a:r>
              <a:rPr lang="cs-CZ" noProof="0" dirty="0" smtClean="0"/>
              <a:t/>
            </a:r>
            <a:br>
              <a:rPr lang="cs-CZ" noProof="0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en-US" noProof="0" dirty="0" smtClean="0"/>
              <a:t>Demand</a:t>
            </a:r>
            <a:r>
              <a:rPr lang="cs-CZ" noProof="0" dirty="0" smtClean="0"/>
              <a:t> </a:t>
            </a:r>
            <a:r>
              <a:rPr lang="cs-CZ" dirty="0"/>
              <a:t>(mil. </a:t>
            </a:r>
            <a:r>
              <a:rPr lang="cs-CZ" dirty="0" err="1"/>
              <a:t>pass</a:t>
            </a:r>
            <a:r>
              <a:rPr lang="cs-CZ" dirty="0"/>
              <a:t>-km per </a:t>
            </a:r>
            <a:r>
              <a:rPr lang="cs-CZ" dirty="0" err="1"/>
              <a:t>day</a:t>
            </a:r>
            <a:r>
              <a:rPr lang="cs-CZ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noProof="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91003"/>
              </p:ext>
            </p:extLst>
          </p:nvPr>
        </p:nvGraphicFramePr>
        <p:xfrm>
          <a:off x="1427146" y="2760292"/>
          <a:ext cx="6588808" cy="19484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097678"/>
                <a:gridCol w="1097678"/>
                <a:gridCol w="1098363"/>
                <a:gridCol w="1098363"/>
                <a:gridCol w="1098363"/>
                <a:gridCol w="1098363"/>
              </a:tblGrid>
              <a:tr h="649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ČD SC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ČD 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RegioJet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LEO Express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3.0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4.2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94049" y="5130818"/>
            <a:ext cx="25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(mil. </a:t>
            </a:r>
            <a:r>
              <a:rPr lang="cs-CZ" sz="1800" dirty="0" err="1" smtClean="0"/>
              <a:t>pass</a:t>
            </a:r>
            <a:r>
              <a:rPr lang="cs-CZ" sz="1800" dirty="0" smtClean="0"/>
              <a:t>-km per </a:t>
            </a:r>
            <a:r>
              <a:rPr lang="cs-CZ" sz="1800" dirty="0" err="1" smtClean="0"/>
              <a:t>day</a:t>
            </a:r>
            <a:r>
              <a:rPr lang="cs-CZ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91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973138"/>
            <a:ext cx="7827963" cy="6477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Infrastructure capacity</a:t>
            </a:r>
            <a:endParaRPr lang="en-US" noProof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t="-26560" r="474" b="23904"/>
          <a:stretch/>
        </p:blipFill>
        <p:spPr bwMode="auto">
          <a:xfrm>
            <a:off x="936000" y="1008000"/>
            <a:ext cx="7632000" cy="424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From tact to demand derived timetable</a:t>
            </a:r>
            <a:endParaRPr lang="en-US" noProof="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722220"/>
              </p:ext>
            </p:extLst>
          </p:nvPr>
        </p:nvGraphicFramePr>
        <p:xfrm>
          <a:off x="495656" y="2017713"/>
          <a:ext cx="854579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4106254" y="618212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/>
              <a:t>Number of Passenger Trains Departing from Ostrava to Prague on Weekdays (number of trains per hour)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54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Summary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noProof="0" dirty="0" smtClean="0"/>
              <a:t>Introduction</a:t>
            </a:r>
          </a:p>
          <a:p>
            <a:pPr marL="457200" indent="-457200">
              <a:buAutoNum type="arabicPeriod"/>
            </a:pPr>
            <a:r>
              <a:rPr lang="en-US" noProof="0" dirty="0" smtClean="0"/>
              <a:t>Passenger traffic</a:t>
            </a:r>
          </a:p>
          <a:p>
            <a:pPr marL="457200" indent="-457200">
              <a:buAutoNum type="arabicPeriod"/>
            </a:pPr>
            <a:r>
              <a:rPr lang="en-US" noProof="0" dirty="0" smtClean="0"/>
              <a:t>Case study: Open access on Prague – Ostrava route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 smtClean="0"/>
              <a:t>Freight traffic</a:t>
            </a:r>
          </a:p>
          <a:p>
            <a:pPr marL="457200" indent="-457200">
              <a:buFont typeface="+mj-lt"/>
              <a:buAutoNum type="arabicPeriod"/>
            </a:pPr>
            <a:r>
              <a:rPr lang="en-US" noProof="0" dirty="0" smtClean="0"/>
              <a:t>Conclusions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70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725" y="1027566"/>
            <a:ext cx="7827963" cy="647700"/>
          </a:xfrm>
        </p:spPr>
        <p:txBody>
          <a:bodyPr/>
          <a:lstStyle/>
          <a:p>
            <a:r>
              <a:rPr lang="en-US" noProof="0" dirty="0" smtClean="0"/>
              <a:t>Assessment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 smtClean="0"/>
              <a:t>+ better quality of services</a:t>
            </a:r>
          </a:p>
          <a:p>
            <a:pPr marL="0" indent="0">
              <a:buNone/>
            </a:pPr>
            <a:r>
              <a:rPr lang="en-US" noProof="0" dirty="0" smtClean="0"/>
              <a:t>+ higher frequency of trains</a:t>
            </a:r>
          </a:p>
          <a:p>
            <a:pPr marL="0" indent="0">
              <a:buNone/>
            </a:pPr>
            <a:r>
              <a:rPr lang="en-US" noProof="0" dirty="0" smtClean="0"/>
              <a:t>+ lower prices for customers</a:t>
            </a:r>
          </a:p>
          <a:p>
            <a:pPr marL="0" indent="0">
              <a:buNone/>
            </a:pPr>
            <a:endParaRPr lang="en-US" noProof="0" dirty="0" smtClean="0"/>
          </a:p>
          <a:p>
            <a:pPr>
              <a:buFontTx/>
              <a:buChar char="-"/>
            </a:pPr>
            <a:r>
              <a:rPr lang="en-US" noProof="0" dirty="0" smtClean="0"/>
              <a:t>all competitors </a:t>
            </a:r>
            <a:r>
              <a:rPr lang="cs-CZ" noProof="0" dirty="0" smtClean="0"/>
              <a:t>unprofitable</a:t>
            </a:r>
          </a:p>
          <a:p>
            <a:pPr>
              <a:buFontTx/>
              <a:buChar char="-"/>
            </a:pPr>
            <a:r>
              <a:rPr lang="en-US" noProof="0" dirty="0" smtClean="0"/>
              <a:t>weak regulation</a:t>
            </a:r>
          </a:p>
          <a:p>
            <a:pPr>
              <a:buFontTx/>
              <a:buChar char="-"/>
            </a:pPr>
            <a:r>
              <a:rPr lang="en-US" noProof="0" dirty="0" smtClean="0"/>
              <a:t>no tariff integration</a:t>
            </a:r>
          </a:p>
          <a:p>
            <a:pPr>
              <a:buFontTx/>
              <a:buChar char="-"/>
            </a:pPr>
            <a:r>
              <a:rPr lang="en-US" noProof="0" dirty="0" smtClean="0"/>
              <a:t>strains on infrastructure capacity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50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2134" y="2825928"/>
            <a:ext cx="7772400" cy="1362075"/>
          </a:xfrm>
        </p:spPr>
        <p:txBody>
          <a:bodyPr/>
          <a:lstStyle/>
          <a:p>
            <a:r>
              <a:rPr lang="en-US" noProof="0" dirty="0" smtClean="0"/>
              <a:t>FREIGHT TRAFFIC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53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Railway freight traffic  - statistics </a:t>
            </a:r>
            <a:endParaRPr lang="en-US" noProof="0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60629"/>
              </p:ext>
            </p:extLst>
          </p:nvPr>
        </p:nvGraphicFramePr>
        <p:xfrm>
          <a:off x="652359" y="2188628"/>
          <a:ext cx="8234364" cy="35626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84845"/>
                <a:gridCol w="1367327"/>
                <a:gridCol w="1128045"/>
                <a:gridCol w="1153682"/>
                <a:gridCol w="1179320"/>
                <a:gridCol w="1221145"/>
              </a:tblGrid>
              <a:tr h="8194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Tonne</a:t>
                      </a:r>
                      <a:r>
                        <a:rPr lang="cs-CZ" dirty="0" smtClean="0"/>
                        <a:t>-</a:t>
                      </a:r>
                    </a:p>
                    <a:p>
                      <a:pPr algn="ctr"/>
                      <a:r>
                        <a:rPr lang="cs-CZ" dirty="0" err="1" smtClean="0"/>
                        <a:t>Kilometers</a:t>
                      </a:r>
                      <a:endParaRPr lang="en-US" dirty="0" smtClean="0"/>
                    </a:p>
                    <a:p>
                      <a:pPr algn="ctr"/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billions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14.0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Modal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Share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Railways</a:t>
                      </a:r>
                      <a:endParaRPr lang="cs-CZ" baseline="0" dirty="0" smtClean="0"/>
                    </a:p>
                    <a:p>
                      <a:pPr algn="ctr"/>
                      <a:r>
                        <a:rPr lang="cs-CZ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31.9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Private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Operator</a:t>
                      </a:r>
                      <a:r>
                        <a:rPr lang="en-US" dirty="0" smtClean="0"/>
                        <a:t>’s</a:t>
                      </a:r>
                    </a:p>
                    <a:p>
                      <a:pPr algn="ctr"/>
                      <a:r>
                        <a:rPr lang="en-US" dirty="0" smtClean="0"/>
                        <a:t>Market Share</a:t>
                      </a:r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n.a.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n.a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23.7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537959" y="6298250"/>
            <a:ext cx="1982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aseline="30000" dirty="0" smtClean="0"/>
              <a:t>1</a:t>
            </a:r>
            <a:r>
              <a:rPr lang="cs-CZ" sz="1600" dirty="0" smtClean="0"/>
              <a:t>2006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89257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Freight challenges</a:t>
            </a:r>
            <a:endParaRPr lang="en-US" noProof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The incumbent is losing the most lucrative customers to private competitors.</a:t>
            </a:r>
          </a:p>
          <a:p>
            <a:r>
              <a:rPr lang="en-US" noProof="0" dirty="0" smtClean="0"/>
              <a:t>The incumbent’s freight division is slow reacting, under-invested and over-employed.</a:t>
            </a:r>
          </a:p>
          <a:p>
            <a:r>
              <a:rPr lang="en-US" dirty="0" smtClean="0"/>
              <a:t>Possible solution </a:t>
            </a:r>
            <a:r>
              <a:rPr lang="en-US" dirty="0" smtClean="0">
                <a:latin typeface="Arial"/>
                <a:cs typeface="Arial"/>
              </a:rPr>
              <a:t>→</a:t>
            </a:r>
            <a:r>
              <a:rPr lang="en-US" noProof="0" dirty="0" smtClean="0"/>
              <a:t> </a:t>
            </a:r>
            <a:r>
              <a:rPr lang="en-US" dirty="0"/>
              <a:t>h</a:t>
            </a:r>
            <a:r>
              <a:rPr lang="en-US" noProof="0" dirty="0" err="1" smtClean="0"/>
              <a:t>orizontal</a:t>
            </a:r>
            <a:r>
              <a:rPr lang="en-US" noProof="0" dirty="0" smtClean="0"/>
              <a:t> separation of passenger and freight operation of the incumbent and privatization of the freight division.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2831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 smtClean="0"/>
              <a:t>Slow reform; the incumbent still owns railway stations.</a:t>
            </a:r>
          </a:p>
          <a:p>
            <a:r>
              <a:rPr lang="en-US" sz="2400" noProof="0" dirty="0" smtClean="0"/>
              <a:t>Dynamic evolution of open access competition on the Prague - Ostrava route. The </a:t>
            </a:r>
            <a:r>
              <a:rPr lang="en-US" dirty="0" smtClean="0"/>
              <a:t>capable </a:t>
            </a:r>
            <a:r>
              <a:rPr lang="en-US" sz="2400" noProof="0" dirty="0" smtClean="0"/>
              <a:t>regulator is missing to solve many emerging competition disputes</a:t>
            </a:r>
            <a:r>
              <a:rPr lang="en-US" noProof="0" dirty="0" smtClean="0"/>
              <a:t>. </a:t>
            </a:r>
            <a:endParaRPr lang="en-US" sz="2400" noProof="0" dirty="0" smtClean="0"/>
          </a:p>
          <a:p>
            <a:r>
              <a:rPr lang="en-US" sz="2400" noProof="0" dirty="0" smtClean="0"/>
              <a:t>With the exception of the Prague – Ostrava route, all other passenger traffic is subsidized and in most cases directly awarded.</a:t>
            </a:r>
          </a:p>
          <a:p>
            <a:r>
              <a:rPr lang="en-US" noProof="0" dirty="0" smtClean="0"/>
              <a:t>Possible solution to weak performance of freight traffic could be p</a:t>
            </a:r>
            <a:r>
              <a:rPr lang="en-US" noProof="0" dirty="0" smtClean="0">
                <a:latin typeface="Arial"/>
                <a:cs typeface="Arial"/>
              </a:rPr>
              <a:t>rivatization of freight division of the incumbent.</a:t>
            </a:r>
            <a:endParaRPr lang="en-US" sz="2400" noProof="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09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Czech railway reform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Vertical separation of the industry in 2003</a:t>
            </a:r>
          </a:p>
          <a:p>
            <a:r>
              <a:rPr lang="en-US" noProof="0" dirty="0" smtClean="0"/>
              <a:t>Horizontal integration of passenger and freight operation of the state-owned incumbent </a:t>
            </a:r>
            <a:r>
              <a:rPr lang="en-US" noProof="0" dirty="0" err="1" smtClean="0"/>
              <a:t>České</a:t>
            </a:r>
            <a:r>
              <a:rPr lang="en-US" noProof="0" dirty="0" smtClean="0"/>
              <a:t> </a:t>
            </a:r>
            <a:r>
              <a:rPr lang="en-US" noProof="0" dirty="0" err="1" smtClean="0"/>
              <a:t>dráhy</a:t>
            </a:r>
            <a:endParaRPr lang="en-US" noProof="0" dirty="0" smtClean="0"/>
          </a:p>
          <a:p>
            <a:r>
              <a:rPr lang="en-US" noProof="0" dirty="0" smtClean="0"/>
              <a:t>Competition entry of many small private operators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326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Vertical separation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noProof="0" dirty="0" smtClean="0">
                <a:solidFill>
                  <a:srgbClr val="0000FF"/>
                </a:solidFill>
              </a:rPr>
              <a:t>1993 – 2002 </a:t>
            </a:r>
            <a:r>
              <a:rPr lang="en-US" sz="2800" noProof="0" dirty="0" smtClean="0"/>
              <a:t>→ vertical integration of infrastructure management and provision of services</a:t>
            </a:r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1.1.2003</a:t>
            </a:r>
            <a:r>
              <a:rPr lang="en-US" sz="2800" noProof="0" dirty="0" smtClean="0"/>
              <a:t> → vertical separation (partial); the emergence of the independent infrastructure manager (SŽDC) and the incumbent operator </a:t>
            </a:r>
            <a:r>
              <a:rPr lang="en-US" sz="2800" noProof="0" dirty="0" err="1" smtClean="0"/>
              <a:t>České</a:t>
            </a:r>
            <a:r>
              <a:rPr lang="en-US" sz="2800" noProof="0" dirty="0" smtClean="0"/>
              <a:t> </a:t>
            </a:r>
            <a:r>
              <a:rPr lang="en-US" sz="2800" noProof="0" dirty="0" err="1" smtClean="0"/>
              <a:t>dráhy</a:t>
            </a:r>
            <a:r>
              <a:rPr lang="en-US" sz="2800" noProof="0" dirty="0" smtClean="0"/>
              <a:t> (ČD)</a:t>
            </a:r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2003 – 2008 </a:t>
            </a:r>
            <a:r>
              <a:rPr lang="en-US" sz="2800" noProof="0" dirty="0" smtClean="0"/>
              <a:t>→ infrastructure maintenance and  timetabling still done by the incumbent ČD</a:t>
            </a:r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2003 – 2011 </a:t>
            </a:r>
            <a:r>
              <a:rPr lang="en-US" sz="2800" noProof="0" dirty="0" smtClean="0"/>
              <a:t>→ traffic control performed by ČD</a:t>
            </a:r>
          </a:p>
          <a:p>
            <a:r>
              <a:rPr lang="en-US" sz="2800" noProof="0" dirty="0" smtClean="0">
                <a:solidFill>
                  <a:srgbClr val="0000FF"/>
                </a:solidFill>
              </a:rPr>
              <a:t>2003 – 2015 </a:t>
            </a:r>
            <a:r>
              <a:rPr lang="en-US" sz="2800" noProof="0" dirty="0" smtClean="0"/>
              <a:t>→ ČD possess railway stations</a:t>
            </a:r>
            <a:endParaRPr lang="en-US" sz="2800" noProof="0" dirty="0"/>
          </a:p>
        </p:txBody>
      </p:sp>
    </p:spTree>
    <p:extLst>
      <p:ext uri="{BB962C8B-B14F-4D97-AF65-F5344CB8AC3E}">
        <p14:creationId xmlns:p14="http://schemas.microsoft.com/office/powerpoint/2010/main" val="33311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2134" y="2825928"/>
            <a:ext cx="7772400" cy="1362075"/>
          </a:xfrm>
        </p:spPr>
        <p:txBody>
          <a:bodyPr/>
          <a:lstStyle/>
          <a:p>
            <a:r>
              <a:rPr lang="en-US" noProof="0" dirty="0" smtClean="0"/>
              <a:t>PASSENGER TRAFFIC</a:t>
            </a:r>
            <a:endParaRPr lang="en-US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0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Railway passenger traffic  - statistics </a:t>
            </a:r>
            <a:endParaRPr lang="en-US" noProof="0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51802"/>
              </p:ext>
            </p:extLst>
          </p:nvPr>
        </p:nvGraphicFramePr>
        <p:xfrm>
          <a:off x="652359" y="2188628"/>
          <a:ext cx="8234364" cy="356269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78848"/>
                <a:gridCol w="1239141"/>
                <a:gridCol w="1136590"/>
                <a:gridCol w="1204957"/>
                <a:gridCol w="1153683"/>
                <a:gridCol w="1221145"/>
              </a:tblGrid>
              <a:tr h="8194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Passenger</a:t>
                      </a:r>
                      <a:r>
                        <a:rPr lang="cs-CZ" dirty="0" smtClean="0"/>
                        <a:t>-</a:t>
                      </a:r>
                    </a:p>
                    <a:p>
                      <a:pPr algn="ctr"/>
                      <a:r>
                        <a:rPr lang="cs-CZ" dirty="0" err="1" smtClean="0"/>
                        <a:t>Kilometers</a:t>
                      </a:r>
                      <a:endParaRPr lang="en-US" dirty="0" smtClean="0"/>
                    </a:p>
                    <a:p>
                      <a:pPr algn="ctr"/>
                      <a:r>
                        <a:rPr lang="cs-CZ" dirty="0" smtClean="0"/>
                        <a:t>(</a:t>
                      </a:r>
                      <a:r>
                        <a:rPr lang="cs-CZ" dirty="0" err="1" smtClean="0"/>
                        <a:t>billions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Modal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Share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of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Railways</a:t>
                      </a:r>
                      <a:endParaRPr lang="cs-CZ" baseline="0" dirty="0" smtClean="0"/>
                    </a:p>
                    <a:p>
                      <a:pPr algn="ctr"/>
                      <a:r>
                        <a:rPr lang="cs-CZ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8.5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Private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Operator</a:t>
                      </a:r>
                      <a:r>
                        <a:rPr lang="en-US" dirty="0" smtClean="0"/>
                        <a:t>’s</a:t>
                      </a:r>
                    </a:p>
                    <a:p>
                      <a:pPr algn="ctr"/>
                      <a:r>
                        <a:rPr lang="en-US" dirty="0" smtClean="0"/>
                        <a:t>Market Share</a:t>
                      </a:r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n.a.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n.a.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cs-CZ" dirty="0" smtClean="0"/>
                        <a:t>5.1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62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692" y="329067"/>
            <a:ext cx="8640960" cy="11430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Density of passenger rail traffic</a:t>
            </a:r>
            <a:endParaRPr lang="en-US" noProof="0" dirty="0"/>
          </a:p>
        </p:txBody>
      </p:sp>
      <p:pic>
        <p:nvPicPr>
          <p:cNvPr id="4" name="Zástupný symbol pro obsah 3" descr="Zeleznice-hustot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896" cy="4176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5707370" y="6237514"/>
            <a:ext cx="241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Source: ČD, 2009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33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8953" y="875166"/>
            <a:ext cx="7827963" cy="647700"/>
          </a:xfrm>
        </p:spPr>
        <p:txBody>
          <a:bodyPr/>
          <a:lstStyle/>
          <a:p>
            <a:r>
              <a:rPr lang="en-US" noProof="0" dirty="0" smtClean="0"/>
              <a:t>Long distance x regional passenger traffic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02634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noProof="0" dirty="0" smtClean="0">
                <a:solidFill>
                  <a:srgbClr val="0000FF"/>
                </a:solidFill>
              </a:rPr>
              <a:t>Long distance</a:t>
            </a:r>
          </a:p>
          <a:p>
            <a:r>
              <a:rPr lang="en-US" sz="3600" noProof="0" dirty="0" smtClean="0"/>
              <a:t>express, intercity and </a:t>
            </a:r>
            <a:r>
              <a:rPr lang="en-US" sz="3600" noProof="0" dirty="0" err="1" smtClean="0"/>
              <a:t>supercity</a:t>
            </a:r>
            <a:r>
              <a:rPr lang="en-US" sz="3600" noProof="0" dirty="0" smtClean="0"/>
              <a:t> connections of main cities.    </a:t>
            </a:r>
          </a:p>
          <a:p>
            <a:r>
              <a:rPr lang="en-US" sz="3600" noProof="0" dirty="0" smtClean="0"/>
              <a:t>subsidized by the Ministry of Transport</a:t>
            </a:r>
          </a:p>
          <a:p>
            <a:r>
              <a:rPr lang="en-US" sz="3600" noProof="0" dirty="0" smtClean="0"/>
              <a:t>competition organization: </a:t>
            </a:r>
          </a:p>
          <a:p>
            <a:pPr marL="0" indent="0">
              <a:buNone/>
            </a:pPr>
            <a:r>
              <a:rPr lang="en-US" sz="3600" noProof="0" dirty="0" smtClean="0"/>
              <a:t>              1) open access (Prague – Ostrava)              </a:t>
            </a:r>
          </a:p>
          <a:p>
            <a:pPr marL="0" indent="0">
              <a:buNone/>
            </a:pPr>
            <a:r>
              <a:rPr lang="en-US" sz="3600" noProof="0" dirty="0" smtClean="0"/>
              <a:t>              2) competitive tendering (3 routes at present)   </a:t>
            </a:r>
          </a:p>
          <a:p>
            <a:pPr marL="0" indent="0">
              <a:buNone/>
            </a:pPr>
            <a:r>
              <a:rPr lang="en-US" sz="3600" noProof="0" dirty="0" smtClean="0"/>
              <a:t>              3) direct awarding (rest of the network)</a:t>
            </a:r>
          </a:p>
          <a:p>
            <a:pPr marL="0" indent="0">
              <a:buNone/>
            </a:pPr>
            <a:endParaRPr lang="en-US" sz="3600" noProof="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600" noProof="0" dirty="0" smtClean="0">
                <a:solidFill>
                  <a:srgbClr val="0000FF"/>
                </a:solidFill>
              </a:rPr>
              <a:t>Regional </a:t>
            </a:r>
          </a:p>
          <a:p>
            <a:r>
              <a:rPr lang="en-US" sz="3600" noProof="0" dirty="0" smtClean="0"/>
              <a:t>regional and commuter trains for shorter distances</a:t>
            </a:r>
          </a:p>
          <a:p>
            <a:r>
              <a:rPr lang="en-US" sz="3600" noProof="0" dirty="0" smtClean="0"/>
              <a:t>subsidized by regional authorities</a:t>
            </a:r>
          </a:p>
          <a:p>
            <a:r>
              <a:rPr lang="en-US" sz="3600" noProof="0" dirty="0" smtClean="0"/>
              <a:t>competition organization: direct awarding of all subsidized services to the incumbent for the period 2009-2019</a:t>
            </a:r>
          </a:p>
          <a:p>
            <a:pPr marL="0" indent="0">
              <a:buNone/>
            </a:pPr>
            <a:r>
              <a:rPr lang="en-US" noProof="0" dirty="0" smtClean="0"/>
              <a:t>           </a:t>
            </a: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55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Challenges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Pros and cons of open access</a:t>
            </a:r>
          </a:p>
          <a:p>
            <a:r>
              <a:rPr lang="en-US" noProof="0" dirty="0" smtClean="0"/>
              <a:t>Competitive tendering still little used</a:t>
            </a:r>
          </a:p>
          <a:p>
            <a:r>
              <a:rPr lang="en-US" noProof="0" dirty="0" smtClean="0"/>
              <a:t>Infrastructure investments: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noProof="0" dirty="0" smtClean="0"/>
              <a:t>Speed limits due to bad condition of infrastructure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noProof="0" dirty="0" smtClean="0"/>
              <a:t>Main corridors x regional lines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noProof="0" dirty="0" smtClean="0"/>
              <a:t>Does HSR Praha – Brno make sense?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31834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EN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Prezentace_MU_EN</Template>
  <TotalTime>663</TotalTime>
  <Words>741</Words>
  <Application>Microsoft Office PowerPoint</Application>
  <PresentationFormat>Předvádění na obrazovce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Prezentace_MU_EN</vt:lpstr>
      <vt:lpstr>1_Směsi</vt:lpstr>
      <vt:lpstr>2_Směsi</vt:lpstr>
      <vt:lpstr>Rail Reform – Czech Experience  Zdeněk Tomeš – Martin Kvizda –        Tomáš Nigrin – Daniel Seidenglanz – Monika Jandová – Václav Rederer </vt:lpstr>
      <vt:lpstr>Summary</vt:lpstr>
      <vt:lpstr>Czech railway reform</vt:lpstr>
      <vt:lpstr>Vertical separation</vt:lpstr>
      <vt:lpstr>PASSENGER TRAFFIC</vt:lpstr>
      <vt:lpstr>Railway passenger traffic  - statistics </vt:lpstr>
      <vt:lpstr>Density of passenger rail traffic</vt:lpstr>
      <vt:lpstr>Long distance x regional passenger traffic</vt:lpstr>
      <vt:lpstr>Challenges</vt:lpstr>
      <vt:lpstr>CASE STUDY: OPEN ACCESS   PRAHA - OSTRAVA</vt:lpstr>
      <vt:lpstr>History</vt:lpstr>
      <vt:lpstr>Service differentiation</vt:lpstr>
      <vt:lpstr>Prices (CZK)</vt:lpstr>
      <vt:lpstr>Profits (mil. CZK)</vt:lpstr>
      <vt:lpstr>Frequency of services (daily)</vt:lpstr>
      <vt:lpstr>Capacity </vt:lpstr>
      <vt:lpstr>  Demand (mil. pass-km per day) </vt:lpstr>
      <vt:lpstr>Infrastructure capacity</vt:lpstr>
      <vt:lpstr>From tact to demand derived timetable</vt:lpstr>
      <vt:lpstr>Assessment</vt:lpstr>
      <vt:lpstr>FREIGHT TRAFFIC</vt:lpstr>
      <vt:lpstr>Railway freight traffic  - statistics </vt:lpstr>
      <vt:lpstr>Freight challenges</vt:lpstr>
      <vt:lpstr>Conclusions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tomes</dc:creator>
  <cp:lastModifiedBy>tomes</cp:lastModifiedBy>
  <cp:revision>60</cp:revision>
  <cp:lastPrinted>1601-01-01T00:00:00Z</cp:lastPrinted>
  <dcterms:created xsi:type="dcterms:W3CDTF">2015-06-08T08:07:17Z</dcterms:created>
  <dcterms:modified xsi:type="dcterms:W3CDTF">2015-09-09T07:09:04Z</dcterms:modified>
</cp:coreProperties>
</file>