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60" r:id="rId4"/>
    <p:sldId id="261" r:id="rId5"/>
    <p:sldId id="297" r:id="rId6"/>
    <p:sldId id="298" r:id="rId7"/>
    <p:sldId id="299" r:id="rId8"/>
    <p:sldId id="274" r:id="rId9"/>
    <p:sldId id="294" r:id="rId10"/>
    <p:sldId id="300" r:id="rId11"/>
    <p:sldId id="295" r:id="rId12"/>
    <p:sldId id="266" r:id="rId13"/>
    <p:sldId id="267" r:id="rId14"/>
    <p:sldId id="268" r:id="rId15"/>
    <p:sldId id="275" r:id="rId16"/>
    <p:sldId id="270" r:id="rId17"/>
    <p:sldId id="276" r:id="rId18"/>
    <p:sldId id="277" r:id="rId19"/>
    <p:sldId id="278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85" r:id="rId28"/>
    <p:sldId id="296" r:id="rId29"/>
    <p:sldId id="286" r:id="rId30"/>
    <p:sldId id="289" r:id="rId31"/>
    <p:sldId id="291" r:id="rId32"/>
    <p:sldId id="272" r:id="rId33"/>
    <p:sldId id="273" r:id="rId34"/>
    <p:sldId id="259" r:id="rId35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852"/>
    <a:srgbClr val="FABE00"/>
    <a:srgbClr val="D6A3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00" autoAdjust="0"/>
    <p:restoredTop sz="44231" autoAdjust="0"/>
  </p:normalViewPr>
  <p:slideViewPr>
    <p:cSldViewPr snapToGrid="0">
      <p:cViewPr>
        <p:scale>
          <a:sx n="75" d="100"/>
          <a:sy n="75" d="100"/>
        </p:scale>
        <p:origin x="1776" y="1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V1.0</a:t>
            </a:r>
          </a:p>
          <a:p>
            <a:endParaRPr lang="en-US" dirty="0" smtClean="0"/>
          </a:p>
          <a:p>
            <a:r>
              <a:rPr lang="en-US" dirty="0" smtClean="0"/>
              <a:t>T</a:t>
            </a:r>
            <a:r>
              <a:rPr lang="en-US" baseline="0" dirty="0" smtClean="0"/>
              <a:t>o change the footer on every slide:</a:t>
            </a:r>
          </a:p>
          <a:p>
            <a:r>
              <a:rPr lang="en-US" baseline="0" dirty="0" smtClean="0"/>
              <a:t>1. On the menu go to Insert &gt; Header and Footer…  </a:t>
            </a:r>
          </a:p>
          <a:p>
            <a:r>
              <a:rPr lang="en-US" baseline="0" dirty="0" smtClean="0"/>
              <a:t>2. Select the Footer checkbox and enter the footer text in the accompanying text box</a:t>
            </a:r>
          </a:p>
          <a:p>
            <a:r>
              <a:rPr lang="en-US" baseline="0" dirty="0" smtClean="0"/>
              <a:t>3. Click “Apply to All”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5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8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1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49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jpeg"/><Relationship Id="rId6" Type="http://schemas.openxmlformats.org/officeDocument/2006/relationships/image" Target="../media/image7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Can HSR rebalance regional economies?, Prague June 2016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Can HSR rebalance regional economies?, Prague June 2016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Can HSR rebalance regional economies?, Prague June 2016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Can HSR rebalance regional economies?, Prague June 2016</a:t>
            </a:r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Can HSR rebalance regional economies?, Prague June 2016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lang="en-GB" smtClean="0"/>
              <a:t>Can HSR rebalance regional economies?, Prague June 2016</a:t>
            </a:r>
            <a:endParaRPr lang="en-GB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 descr="Paris_-_TG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7" b="14837"/>
          <a:stretch>
            <a:fillRect/>
          </a:stretch>
        </p:blipFill>
        <p:spPr bwMode="auto">
          <a:xfrm>
            <a:off x="7" y="2604957"/>
            <a:ext cx="9144000" cy="42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44" y="650456"/>
            <a:ext cx="4307656" cy="1941634"/>
          </a:xfrm>
        </p:spPr>
        <p:txBody>
          <a:bodyPr/>
          <a:lstStyle/>
          <a:p>
            <a:r>
              <a:rPr lang="en-GB" sz="2800" b="1" dirty="0"/>
              <a:t>Wider economic impacts – Can HSR rebalance regional economies? </a:t>
            </a:r>
            <a:endParaRPr lang="en-US" sz="2800" dirty="0"/>
          </a:p>
          <a:p>
            <a:r>
              <a:rPr lang="en-GB" sz="1600" b="1" dirty="0" smtClean="0"/>
              <a:t>Prague Conference on High-Speed Rail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7544" y="2573602"/>
            <a:ext cx="4307655" cy="6644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smtClean="0"/>
              <a:t>Roger Vickerman</a:t>
            </a:r>
          </a:p>
        </p:txBody>
      </p:sp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economic mass to connectivity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Economic mass relies on continuous measures of distance/time</a:t>
            </a:r>
          </a:p>
          <a:p>
            <a:r>
              <a:rPr lang="en-GB" dirty="0" smtClean="0"/>
              <a:t>HSR is not continuous: differential impacts on regions and within regions</a:t>
            </a:r>
          </a:p>
          <a:p>
            <a:r>
              <a:rPr lang="en-GB" dirty="0" smtClean="0"/>
              <a:t>Need to understand how changes from HSR affects the way businesses connect with each other and with labour markets</a:t>
            </a:r>
          </a:p>
          <a:p>
            <a:r>
              <a:rPr lang="en-GB" dirty="0" smtClean="0"/>
              <a:t>Affects the core question of whether HSR is centralising or decentralising</a:t>
            </a:r>
          </a:p>
          <a:p>
            <a:r>
              <a:rPr lang="en-GB" dirty="0" smtClean="0"/>
              <a:t>Arguments can be made for either outcome, but critically depends on behavioural responses of firms and households</a:t>
            </a:r>
          </a:p>
          <a:p>
            <a:r>
              <a:rPr lang="en-GB" dirty="0" smtClean="0"/>
              <a:t>Is impact best measured through GDP/GVA or structural change – of industries or occupations and skills?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charset="0"/>
              </a:rPr>
              <a:t>HS2 </a:t>
            </a:r>
            <a:r>
              <a:rPr lang="en-GB" altLang="en-US" dirty="0" smtClean="0">
                <a:latin typeface="Calibri" charset="0"/>
              </a:rPr>
              <a:t>Network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11</a:t>
            </a:fld>
            <a:endParaRPr lang="en-US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05" y="1095904"/>
            <a:ext cx="3435368" cy="53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07533" y="2133600"/>
            <a:ext cx="36671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 sz="1400" dirty="0"/>
              <a:t>London-Birmingham 140miles (225km</a:t>
            </a:r>
            <a:r>
              <a:rPr lang="en-GB" altLang="en-US" sz="1600" dirty="0"/>
              <a:t>)</a:t>
            </a:r>
          </a:p>
          <a:p>
            <a:pPr eaLnBrk="1" hangingPunct="1"/>
            <a:r>
              <a:rPr lang="en-GB" altLang="en-US" sz="1400" dirty="0"/>
              <a:t>Birmingham-Manchester 95miles (150km</a:t>
            </a:r>
            <a:r>
              <a:rPr lang="en-GB" altLang="en-US" sz="1600" dirty="0"/>
              <a:t>)</a:t>
            </a:r>
          </a:p>
          <a:p>
            <a:pPr eaLnBrk="1" hangingPunct="1"/>
            <a:r>
              <a:rPr lang="en-GB" altLang="en-US" sz="1400" dirty="0"/>
              <a:t>Birmingham-Leeds 116miles (185km</a:t>
            </a:r>
            <a:r>
              <a:rPr lang="en-GB" altLang="en-US" sz="1600" dirty="0"/>
              <a:t>)</a:t>
            </a:r>
          </a:p>
          <a:p>
            <a:pPr eaLnBrk="1" hangingPunct="1"/>
            <a:endParaRPr lang="en-GB" altLang="en-US" sz="1600" dirty="0"/>
          </a:p>
          <a:p>
            <a:pPr eaLnBrk="1" hangingPunct="1"/>
            <a:r>
              <a:rPr lang="en-GB" altLang="en-US" sz="1400" dirty="0"/>
              <a:t>Time saving from London:</a:t>
            </a:r>
          </a:p>
          <a:p>
            <a:pPr eaLnBrk="1" hangingPunct="1"/>
            <a:r>
              <a:rPr lang="en-GB" altLang="en-US" sz="1400" dirty="0"/>
              <a:t>Birmingham 84 to 49min</a:t>
            </a:r>
          </a:p>
          <a:p>
            <a:pPr eaLnBrk="1" hangingPunct="1"/>
            <a:r>
              <a:rPr lang="en-GB" altLang="en-US" sz="1400" dirty="0"/>
              <a:t>Manchester 128 to 68min</a:t>
            </a:r>
          </a:p>
          <a:p>
            <a:pPr eaLnBrk="1" hangingPunct="1"/>
            <a:r>
              <a:rPr lang="en-GB" altLang="en-US" sz="1400" dirty="0"/>
              <a:t>Leeds 132 to 82 min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1400" dirty="0"/>
              <a:t>Time saving from Birmingham:</a:t>
            </a:r>
          </a:p>
          <a:p>
            <a:pPr eaLnBrk="1" hangingPunct="1"/>
            <a:r>
              <a:rPr lang="en-GB" altLang="en-US" sz="1400" dirty="0"/>
              <a:t>Manchester  88 to 41min</a:t>
            </a:r>
          </a:p>
          <a:p>
            <a:pPr eaLnBrk="1" hangingPunct="1"/>
            <a:r>
              <a:rPr lang="en-GB" altLang="en-US" sz="1400" dirty="0"/>
              <a:t>Leeds 118 to 57min</a:t>
            </a:r>
          </a:p>
          <a:p>
            <a:pPr eaLnBrk="1" hangingPunct="1"/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603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</a:rPr>
              <a:t>Basic economic case for HS2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altLang="en-US" sz="2800" dirty="0" smtClean="0">
                <a:latin typeface="Calibri" pitchFamily="34" charset="0"/>
                <a:ea typeface="ＭＳ Ｐゴシック" pitchFamily="34" charset="-128"/>
              </a:rPr>
              <a:t>Direct </a:t>
            </a: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user benefits estimated sufficient to give positive BCR</a:t>
            </a:r>
          </a:p>
          <a:p>
            <a:pPr>
              <a:spcBef>
                <a:spcPts val="0"/>
              </a:spcBef>
            </a:pPr>
            <a:r>
              <a:rPr lang="en-GB" altLang="en-US" sz="2800" dirty="0" smtClean="0">
                <a:latin typeface="Calibri" pitchFamily="34" charset="0"/>
                <a:ea typeface="ＭＳ Ｐゴシック" pitchFamily="34" charset="-128"/>
              </a:rPr>
              <a:t>Conventional wider impacts </a:t>
            </a: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add to this, but relatively smaller than in an urban situation like </a:t>
            </a:r>
            <a:r>
              <a:rPr lang="en-GB" altLang="en-US" sz="2800" dirty="0" err="1" smtClean="0">
                <a:latin typeface="Calibri" pitchFamily="34" charset="0"/>
                <a:ea typeface="ＭＳ Ｐゴシック" pitchFamily="34" charset="-128"/>
              </a:rPr>
              <a:t>Crossrail</a:t>
            </a:r>
            <a:endParaRPr lang="en-GB" altLang="en-US" sz="28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r>
              <a:rPr lang="en-GB" altLang="en-US" sz="2800" dirty="0" smtClean="0">
                <a:latin typeface="Calibri" pitchFamily="34" charset="0"/>
                <a:ea typeface="ＭＳ Ｐゴシック" pitchFamily="34" charset="-128"/>
              </a:rPr>
              <a:t>BCR greater for full network</a:t>
            </a:r>
            <a:endParaRPr lang="en-GB" altLang="en-US" sz="2800" dirty="0"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Have all the impacts been captured?</a:t>
            </a:r>
          </a:p>
          <a:p>
            <a:pPr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Impacts on regional balance of national economy</a:t>
            </a:r>
          </a:p>
          <a:p>
            <a:pPr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End points versus intermediate </a:t>
            </a:r>
            <a:r>
              <a:rPr lang="en-GB" altLang="en-US" sz="2800" dirty="0" smtClean="0">
                <a:latin typeface="Calibri" pitchFamily="34" charset="0"/>
                <a:ea typeface="ＭＳ Ｐゴシック" pitchFamily="34" charset="-128"/>
              </a:rPr>
              <a:t>stations</a:t>
            </a:r>
          </a:p>
          <a:p>
            <a:pPr marL="0" indent="0">
              <a:spcBef>
                <a:spcPts val="0"/>
              </a:spcBef>
              <a:buNone/>
            </a:pPr>
            <a:endParaRPr lang="en-GB" altLang="en-US" sz="28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case CBA analysis (2011 pres. values)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34" y="1263653"/>
            <a:ext cx="6285574" cy="4932000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945745" y="6178020"/>
            <a:ext cx="31549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Source: HS2: </a:t>
            </a:r>
            <a:r>
              <a:rPr lang="en-GB" altLang="en-US" sz="1200" dirty="0" smtClean="0">
                <a:latin typeface="Calibri" pitchFamily="34" charset="0"/>
              </a:rPr>
              <a:t>The Economic case </a:t>
            </a:r>
            <a:r>
              <a:rPr lang="en-GB" altLang="en-US" sz="1200" smtClean="0">
                <a:latin typeface="Calibri" pitchFamily="34" charset="0"/>
              </a:rPr>
              <a:t>for HS2, 2013</a:t>
            </a:r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737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benefits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74517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Concerns in the basic economic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Value of business travel time savings</a:t>
            </a:r>
          </a:p>
          <a:p>
            <a:r>
              <a:rPr lang="en-GB" dirty="0" smtClean="0"/>
              <a:t>Impacts on behaviour</a:t>
            </a:r>
          </a:p>
          <a:p>
            <a:r>
              <a:rPr lang="en-GB" dirty="0" smtClean="0"/>
              <a:t>Price and congestion effects</a:t>
            </a:r>
          </a:p>
          <a:p>
            <a:r>
              <a:rPr lang="en-GB" dirty="0" smtClean="0"/>
              <a:t>Have we captured all the longer-term impacts allowing for relocation and agglomeration effects?</a:t>
            </a:r>
          </a:p>
          <a:p>
            <a:r>
              <a:rPr lang="en-GB" dirty="0" smtClean="0"/>
              <a:t>New (but controversial) approaches based on labour market and business connectivity suggest greater regional and national impacts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GDP Impact of connectivity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68310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42988" y="1700213"/>
            <a:ext cx="2917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800" dirty="0">
                <a:latin typeface="Calibri" pitchFamily="34" charset="0"/>
              </a:rPr>
              <a:t>Maximum estimated impacts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16013" y="4941888"/>
            <a:ext cx="312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Source: HS2: Regional Economic Impact, </a:t>
            </a:r>
            <a:r>
              <a:rPr lang="en-GB" altLang="en-US" sz="1200" dirty="0" smtClean="0">
                <a:latin typeface="Calibri" pitchFamily="34" charset="0"/>
              </a:rPr>
              <a:t>2013</a:t>
            </a:r>
            <a:endParaRPr lang="en-GB" alt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egional distribution of estimated gains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602" y="1125538"/>
            <a:ext cx="4408441" cy="540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75075" y="6484937"/>
            <a:ext cx="312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Source: HS2: Regional Economic Impact, </a:t>
            </a:r>
            <a:r>
              <a:rPr lang="en-GB" altLang="en-US" sz="1200" dirty="0" smtClean="0">
                <a:latin typeface="Calibri" pitchFamily="34" charset="0"/>
              </a:rPr>
              <a:t>2013</a:t>
            </a:r>
            <a:endParaRPr lang="en-GB" alt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Redistribution of economic output in 2037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929" y="1109399"/>
            <a:ext cx="7295730" cy="540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75075" y="6480175"/>
            <a:ext cx="312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Source: HS2: Regional Economic Impact, </a:t>
            </a:r>
            <a:r>
              <a:rPr lang="en-GB" altLang="en-US" sz="1200" dirty="0" smtClean="0">
                <a:latin typeface="Calibri" pitchFamily="34" charset="0"/>
              </a:rPr>
              <a:t>2013</a:t>
            </a:r>
            <a:endParaRPr lang="en-GB" alt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these gains be realised?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Evidence suggests such gains are not automatic from high-speed rail</a:t>
            </a:r>
          </a:p>
          <a:p>
            <a:r>
              <a:rPr lang="en-GB" dirty="0"/>
              <a:t>Service levels 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/>
              <a:t>Frequency of service – problems for intermediate stations</a:t>
            </a:r>
          </a:p>
          <a:p>
            <a:pPr lvl="1"/>
            <a:r>
              <a:rPr lang="en-GB" dirty="0"/>
              <a:t>Pricing policies – use of yield management? </a:t>
            </a:r>
          </a:p>
          <a:p>
            <a:pPr lvl="1"/>
            <a:r>
              <a:rPr lang="en-GB" dirty="0"/>
              <a:t>Advance reservation?</a:t>
            </a:r>
          </a:p>
          <a:p>
            <a:r>
              <a:rPr lang="en-GB" dirty="0" smtClean="0"/>
              <a:t>Accompanying </a:t>
            </a:r>
            <a:r>
              <a:rPr lang="en-GB" dirty="0"/>
              <a:t>policies </a:t>
            </a:r>
          </a:p>
          <a:p>
            <a:pPr lvl="1"/>
            <a:r>
              <a:rPr lang="en-GB" dirty="0"/>
              <a:t>Transport links</a:t>
            </a:r>
          </a:p>
          <a:p>
            <a:pPr lvl="1"/>
            <a:r>
              <a:rPr lang="en-GB" dirty="0"/>
              <a:t>Land-use and urban planning</a:t>
            </a:r>
          </a:p>
          <a:p>
            <a:pPr lvl="1"/>
            <a:r>
              <a:rPr lang="en-GB" dirty="0"/>
              <a:t>Station </a:t>
            </a:r>
            <a:r>
              <a:rPr lang="en-GB" dirty="0" smtClean="0"/>
              <a:t>development</a:t>
            </a:r>
          </a:p>
          <a:p>
            <a:r>
              <a:rPr lang="en-GB" dirty="0" smtClean="0"/>
              <a:t>Some evidence from Kent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Introduction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/>
              <a:t>High-speed rail is </a:t>
            </a:r>
            <a:r>
              <a:rPr lang="en-GB" sz="2800" dirty="0" smtClean="0"/>
              <a:t>claimed </a:t>
            </a:r>
            <a:r>
              <a:rPr lang="en-GB" sz="2800" dirty="0"/>
              <a:t>to have a transformative effect on local economies. </a:t>
            </a:r>
            <a:endParaRPr lang="en-GB" sz="2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 smtClean="0"/>
              <a:t>Better </a:t>
            </a:r>
            <a:r>
              <a:rPr lang="en-GB" sz="2800" dirty="0"/>
              <a:t>connectivity and lower </a:t>
            </a:r>
            <a:r>
              <a:rPr lang="en-GB" sz="2800" dirty="0" smtClean="0"/>
              <a:t>transport costs lead </a:t>
            </a:r>
            <a:r>
              <a:rPr lang="en-GB" sz="2800" dirty="0"/>
              <a:t>to enhanced growth and productivity. </a:t>
            </a:r>
            <a:endParaRPr lang="en-GB" sz="2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 smtClean="0"/>
              <a:t>But are such </a:t>
            </a:r>
            <a:r>
              <a:rPr lang="en-GB" sz="2800" dirty="0"/>
              <a:t>effects </a:t>
            </a:r>
            <a:r>
              <a:rPr lang="en-GB" sz="2800" dirty="0" smtClean="0"/>
              <a:t>just redistributive: some </a:t>
            </a:r>
            <a:r>
              <a:rPr lang="en-GB" sz="2800" dirty="0"/>
              <a:t>regions </a:t>
            </a:r>
            <a:r>
              <a:rPr lang="en-GB" sz="2800" dirty="0" smtClean="0"/>
              <a:t>benefit whilst </a:t>
            </a:r>
            <a:r>
              <a:rPr lang="en-GB" sz="2800" dirty="0"/>
              <a:t>others </a:t>
            </a:r>
            <a:r>
              <a:rPr lang="en-GB" sz="2800" dirty="0" smtClean="0"/>
              <a:t>suffer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 smtClean="0"/>
              <a:t>Here </a:t>
            </a:r>
            <a:r>
              <a:rPr lang="en-GB" sz="2800" dirty="0"/>
              <a:t>we </a:t>
            </a:r>
            <a:r>
              <a:rPr lang="en-GB" sz="2800" dirty="0" smtClean="0"/>
              <a:t>examine </a:t>
            </a:r>
            <a:r>
              <a:rPr lang="en-GB" sz="2800" dirty="0"/>
              <a:t>the claim that step changes in transport provision can lead to major changes in economic structure that can transform regions’ absolute as well as relative </a:t>
            </a:r>
            <a:r>
              <a:rPr lang="en-GB" sz="2800" dirty="0" smtClean="0"/>
              <a:t>positions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 smtClean="0"/>
              <a:t>Such claims of economic transformation have been made for HS2 in the UK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 smtClean="0"/>
              <a:t>We </a:t>
            </a:r>
            <a:r>
              <a:rPr lang="en-GB" sz="2800" dirty="0"/>
              <a:t>look at the </a:t>
            </a:r>
            <a:r>
              <a:rPr lang="en-GB" sz="2800" dirty="0" smtClean="0"/>
              <a:t>theory behind </a:t>
            </a:r>
            <a:r>
              <a:rPr lang="en-GB" sz="2800" dirty="0" smtClean="0"/>
              <a:t>this, at </a:t>
            </a:r>
            <a:r>
              <a:rPr lang="en-GB" sz="2800" dirty="0" smtClean="0"/>
              <a:t>evidence from </a:t>
            </a:r>
            <a:r>
              <a:rPr lang="en-GB" sz="2800" dirty="0" smtClean="0"/>
              <a:t>France and HS1 </a:t>
            </a:r>
            <a:r>
              <a:rPr lang="en-GB" sz="2800" dirty="0" smtClean="0"/>
              <a:t>in </a:t>
            </a:r>
            <a:r>
              <a:rPr lang="en-GB" sz="2800" dirty="0"/>
              <a:t>Kent </a:t>
            </a:r>
            <a:endParaRPr lang="en-GB" sz="2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 smtClean="0"/>
              <a:t>The </a:t>
            </a:r>
            <a:r>
              <a:rPr lang="en-GB" sz="2800" dirty="0"/>
              <a:t>main conclusion </a:t>
            </a:r>
            <a:r>
              <a:rPr lang="en-GB" sz="2800" dirty="0" smtClean="0"/>
              <a:t>that </a:t>
            </a:r>
            <a:r>
              <a:rPr lang="en-GB" sz="2800" dirty="0"/>
              <a:t>transport infrastructure by itself is not likely to be transformative, but coupled with other policy interventions it can contribute to such an effect</a:t>
            </a:r>
            <a:r>
              <a:rPr lang="en-US" sz="2800" dirty="0"/>
              <a:t> </a:t>
            </a:r>
            <a:endParaRPr lang="en-GB" altLang="en-US" sz="28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French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Integrated </a:t>
            </a:r>
            <a:r>
              <a:rPr lang="en-GB" dirty="0"/>
              <a:t>network with use of existing stations and regional services off HSR network </a:t>
            </a:r>
          </a:p>
          <a:p>
            <a:r>
              <a:rPr lang="en-GB" dirty="0"/>
              <a:t>Early success with TGV </a:t>
            </a:r>
            <a:r>
              <a:rPr lang="en-GB" dirty="0" err="1"/>
              <a:t>Sud</a:t>
            </a:r>
            <a:r>
              <a:rPr lang="en-GB" dirty="0"/>
              <a:t>-Est, later lines increasingly less profitable</a:t>
            </a:r>
          </a:p>
          <a:p>
            <a:r>
              <a:rPr lang="en-GB" dirty="0"/>
              <a:t>Clear reference to regional development in </a:t>
            </a:r>
            <a:r>
              <a:rPr lang="en-GB" dirty="0" err="1"/>
              <a:t>Schéma</a:t>
            </a:r>
            <a:r>
              <a:rPr lang="en-GB" dirty="0"/>
              <a:t> </a:t>
            </a:r>
            <a:r>
              <a:rPr lang="en-GB" dirty="0" err="1"/>
              <a:t>Directeur</a:t>
            </a:r>
            <a:endParaRPr lang="en-GB" dirty="0"/>
          </a:p>
          <a:p>
            <a:r>
              <a:rPr lang="en-GB" dirty="0"/>
              <a:t>Mixed success of intermediate stations depending on supporting policies</a:t>
            </a:r>
          </a:p>
          <a:p>
            <a:r>
              <a:rPr lang="en-GB" dirty="0"/>
              <a:t>Importance of integration in larger cities (e.g. Lyon, Lille)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 evidence – variations between predicted and observed traffic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203450"/>
            <a:ext cx="5575300" cy="2463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61150" y="284239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baseline="30000" dirty="0" smtClean="0"/>
              <a:t>(On entry </a:t>
            </a:r>
            <a:r>
              <a:rPr lang="en-GB" sz="1800" baseline="30000" dirty="0"/>
              <a:t>into </a:t>
            </a:r>
            <a:r>
              <a:rPr lang="en-GB" sz="1800" baseline="30000" dirty="0" smtClean="0"/>
              <a:t>service) </a:t>
            </a:r>
            <a:endParaRPr lang="en-GB" sz="1800" dirty="0"/>
          </a:p>
        </p:txBody>
      </p:sp>
      <p:sp>
        <p:nvSpPr>
          <p:cNvPr id="9" name="Rectangle 8"/>
          <p:cNvSpPr/>
          <p:nvPr/>
        </p:nvSpPr>
        <p:spPr>
          <a:xfrm>
            <a:off x="7004050" y="3022314"/>
            <a:ext cx="193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aseline="30000" dirty="0" smtClean="0"/>
              <a:t>(In full operation)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999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 evidence – a success story, Valence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1" y="1143002"/>
            <a:ext cx="5091719" cy="53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 evidence – an isolated station, TGV Haute Picardie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Can HSR rebalance regional economies?, Prague June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84400" y="387350"/>
            <a:ext cx="4751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 evidence – an integrated </a:t>
            </a:r>
            <a:r>
              <a:rPr lang="en-GB" dirty="0" err="1" smtClean="0"/>
              <a:t>periurban</a:t>
            </a:r>
            <a:r>
              <a:rPr lang="en-GB" dirty="0" smtClean="0"/>
              <a:t> station, Champagne Ardennes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Can HSR rebalance regional economies?, Prague June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32000" y="501650"/>
            <a:ext cx="5073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 evidence - some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stations </a:t>
            </a:r>
          </a:p>
          <a:p>
            <a:pPr lvl="1"/>
            <a:r>
              <a:rPr lang="en-US" dirty="0" smtClean="0"/>
              <a:t>Reinforce connections with the classic rail network and urban public transport </a:t>
            </a:r>
          </a:p>
          <a:p>
            <a:pPr lvl="1"/>
            <a:r>
              <a:rPr lang="en-US" dirty="0" smtClean="0"/>
              <a:t>Remodel the interiors and exteriors of stations</a:t>
            </a:r>
          </a:p>
          <a:p>
            <a:pPr lvl="1"/>
            <a:r>
              <a:rPr lang="en-US" dirty="0" smtClean="0"/>
              <a:t>Develop public transport access at stations</a:t>
            </a:r>
          </a:p>
          <a:p>
            <a:pPr lvl="1"/>
            <a:r>
              <a:rPr lang="en-US" dirty="0" smtClean="0"/>
              <a:t>Provide adequate services at stations </a:t>
            </a:r>
          </a:p>
          <a:p>
            <a:pPr lvl="1"/>
            <a:r>
              <a:rPr lang="en-US" dirty="0" smtClean="0"/>
              <a:t>Develop a human presence at stations</a:t>
            </a:r>
          </a:p>
          <a:p>
            <a:r>
              <a:rPr lang="en-US" dirty="0" smtClean="0"/>
              <a:t>New stations </a:t>
            </a:r>
            <a:endParaRPr lang="en-US" dirty="0"/>
          </a:p>
          <a:p>
            <a:pPr lvl="1"/>
            <a:r>
              <a:rPr lang="en-US" dirty="0" smtClean="0"/>
              <a:t>Need for connection with the classic rail network</a:t>
            </a:r>
          </a:p>
          <a:p>
            <a:pPr lvl="1"/>
            <a:r>
              <a:rPr lang="en-US" dirty="0" smtClean="0"/>
              <a:t>Preference for central locations over peripheral ones</a:t>
            </a:r>
          </a:p>
          <a:p>
            <a:pPr lvl="1"/>
            <a:r>
              <a:rPr lang="en-US" dirty="0" smtClean="0"/>
              <a:t>Integration between local networks and the HSR network – HSR stations are not airports but an integral part of the regional transport network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in specialisation index in NW Europe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79" y="2114552"/>
            <a:ext cx="3905343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99" y="2114552"/>
            <a:ext cx="4716000" cy="28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500" y="150707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Core cities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1507071"/>
            <a:ext cx="1795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Hinterlands</a:t>
            </a:r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739" y="5237876"/>
            <a:ext cx="1260000" cy="54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8736" y="524230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Krugman Specialisation Index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817" y="5875868"/>
            <a:ext cx="3514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Cheng, Loo and Vickerman, 2015</a:t>
            </a:r>
            <a:endParaRPr lang="en-GB" sz="1400" dirty="0"/>
          </a:p>
        </p:txBody>
      </p:sp>
      <p:sp>
        <p:nvSpPr>
          <p:cNvPr id="9" name="Frame 8"/>
          <p:cNvSpPr/>
          <p:nvPr/>
        </p:nvSpPr>
        <p:spPr bwMode="auto">
          <a:xfrm>
            <a:off x="2157938" y="5153210"/>
            <a:ext cx="4466467" cy="619839"/>
          </a:xfrm>
          <a:prstGeom prst="fra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Frame 12"/>
          <p:cNvSpPr/>
          <p:nvPr/>
        </p:nvSpPr>
        <p:spPr bwMode="auto">
          <a:xfrm>
            <a:off x="2116665" y="5170144"/>
            <a:ext cx="5486655" cy="540000"/>
          </a:xfrm>
          <a:prstGeom prst="fra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HS1 on Kent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Mix of international and regional services</a:t>
            </a:r>
          </a:p>
          <a:p>
            <a:r>
              <a:rPr lang="en-GB" dirty="0"/>
              <a:t>Similar levels of traffic (ca.10mn) on each</a:t>
            </a:r>
          </a:p>
          <a:p>
            <a:r>
              <a:rPr lang="en-GB" dirty="0" smtClean="0"/>
              <a:t>Lack </a:t>
            </a:r>
            <a:r>
              <a:rPr lang="en-GB" dirty="0"/>
              <a:t>of coordinated development around Kent stations – compare </a:t>
            </a:r>
            <a:r>
              <a:rPr lang="en-GB" dirty="0" smtClean="0"/>
              <a:t>Stratford</a:t>
            </a:r>
          </a:p>
          <a:p>
            <a:r>
              <a:rPr lang="en-GB" dirty="0" smtClean="0"/>
              <a:t>Problems of ex post analysis</a:t>
            </a:r>
          </a:p>
          <a:p>
            <a:pPr lvl="1"/>
            <a:r>
              <a:rPr lang="en-GB" dirty="0" smtClean="0"/>
              <a:t>GVA at local level</a:t>
            </a:r>
          </a:p>
          <a:p>
            <a:pPr lvl="1"/>
            <a:r>
              <a:rPr lang="en-GB" dirty="0" smtClean="0"/>
              <a:t>Changes in skill base</a:t>
            </a:r>
            <a:endParaRPr lang="en-GB" dirty="0"/>
          </a:p>
          <a:p>
            <a:r>
              <a:rPr lang="en-GB" dirty="0"/>
              <a:t>Economic development impact limited – commuting rather than inward investment</a:t>
            </a:r>
          </a:p>
          <a:p>
            <a:r>
              <a:rPr lang="en-GB" dirty="0"/>
              <a:t>HS1 </a:t>
            </a:r>
            <a:r>
              <a:rPr lang="en-GB" dirty="0" smtClean="0"/>
              <a:t>not transforming at regional level, but clear local impacts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HS1 in Kent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28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556"/>
            <a:ext cx="839736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4" y="4200886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HS1 evidence – Domestic traffic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Can HSR rebalance regional economies?, Prague June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8" y="1485900"/>
            <a:ext cx="6479985" cy="44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Transport and the economy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The multiple nature of transport</a:t>
            </a:r>
          </a:p>
          <a:p>
            <a:pPr lvl="1"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Transport as a derived demand</a:t>
            </a:r>
          </a:p>
          <a:p>
            <a:pPr lvl="1"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Transport as a substitutable input</a:t>
            </a:r>
          </a:p>
          <a:p>
            <a:pPr lvl="1"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Transport as an engine of growth</a:t>
            </a:r>
          </a:p>
          <a:p>
            <a:pPr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The role of accessibility and speed</a:t>
            </a:r>
          </a:p>
          <a:p>
            <a:pPr lvl="1"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Accessibility: distance, speed and frequency</a:t>
            </a:r>
          </a:p>
          <a:p>
            <a:pPr lvl="1"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External accessibility and the </a:t>
            </a:r>
            <a:r>
              <a:rPr lang="en-GB" altLang="en-GB" sz="2400" dirty="0">
                <a:latin typeface="Calibri" pitchFamily="34" charset="0"/>
                <a:ea typeface="ＭＳ Ｐゴシック" pitchFamily="34" charset="-128"/>
              </a:rPr>
              <a:t>‘</a:t>
            </a: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two-way</a:t>
            </a:r>
            <a:r>
              <a:rPr lang="en-GB" altLang="en-GB" sz="2400" dirty="0"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 road</a:t>
            </a:r>
          </a:p>
          <a:p>
            <a:pPr lvl="1"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Internal accessibility and efficiency</a:t>
            </a:r>
          </a:p>
          <a:p>
            <a:pPr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Accessibility, the cost of transport and economic growth</a:t>
            </a:r>
          </a:p>
          <a:p>
            <a:pPr lvl="1"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If transport costs are reduced industries become more competitive </a:t>
            </a:r>
          </a:p>
          <a:p>
            <a:pPr lvl="1"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Improved transport contributes to productivity growth. </a:t>
            </a:r>
          </a:p>
          <a:p>
            <a:pPr lvl="1"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Changes in the location of activities</a:t>
            </a:r>
          </a:p>
          <a:p>
            <a:pPr lvl="1"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Employment growth</a:t>
            </a:r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in GVA, 1998=100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1460500"/>
            <a:ext cx="6808641" cy="46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8150" y="6140500"/>
            <a:ext cx="16666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Source: Kent County Council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15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Employment in the knowledge </a:t>
            </a:r>
            <a:r>
              <a:rPr lang="en-GB" dirty="0" smtClean="0"/>
              <a:t>economy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529" y="3821310"/>
            <a:ext cx="4384498" cy="2733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09" y="1095660"/>
            <a:ext cx="4351398" cy="273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513" y="1097481"/>
            <a:ext cx="4220699" cy="2735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804" y="3840975"/>
            <a:ext cx="16666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Source: Kent County Council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688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Issues raised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Forecasting long-distance trip making over long periods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Assumptions about economic </a:t>
            </a:r>
            <a:r>
              <a:rPr lang="en-GB" altLang="en-US" sz="2400" dirty="0" smtClean="0">
                <a:latin typeface="Calibri" pitchFamily="34" charset="0"/>
                <a:ea typeface="ＭＳ Ｐゴシック" pitchFamily="34" charset="-128"/>
              </a:rPr>
              <a:t>growth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 smtClean="0">
                <a:latin typeface="Calibri" pitchFamily="34" charset="0"/>
                <a:ea typeface="ＭＳ Ｐゴシック" pitchFamily="34" charset="-128"/>
              </a:rPr>
              <a:t>Assumptions about business travel behaviour </a:t>
            </a:r>
            <a:endParaRPr lang="en-GB" altLang="en-US" sz="2400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Assumptions about non-business travel behaviour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Values of in-vehicle time savings – is business travel over-valued?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Assumptions on fare structures and price elasticities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Have we got the wider benefits right?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Is agglomeration different in an inter-urban context?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Effects of connecting cities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Skill specialisation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Does the UK </a:t>
            </a:r>
            <a:r>
              <a:rPr lang="en-GB" altLang="en-US" dirty="0" smtClean="0">
                <a:latin typeface="Calibri" pitchFamily="34" charset="0"/>
                <a:ea typeface="ＭＳ Ｐゴシック" pitchFamily="34" charset="-128"/>
              </a:rPr>
              <a:t>over-analyse – paralysis by analysis?</a:t>
            </a:r>
            <a:endParaRPr lang="en-GB" altLang="en-US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Allowing for optimism bias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altLang="en-US" sz="2400" dirty="0">
                <a:latin typeface="Calibri" pitchFamily="34" charset="0"/>
                <a:ea typeface="ＭＳ Ｐゴシック" pitchFamily="34" charset="-128"/>
              </a:rPr>
              <a:t>How much risk should be left in?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Concluding thoughts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2800" dirty="0" smtClean="0">
                <a:latin typeface="Calibri" panose="020F0502020204030204" pitchFamily="34" charset="0"/>
                <a:cs typeface="Calibri"/>
              </a:rPr>
              <a:t>Realities </a:t>
            </a:r>
            <a:r>
              <a:rPr lang="en-GB" sz="2800" dirty="0">
                <a:latin typeface="Calibri" panose="020F0502020204030204" pitchFamily="34" charset="0"/>
                <a:cs typeface="Calibri"/>
              </a:rPr>
              <a:t>and perception in the investment for growth argument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2800" dirty="0">
                <a:latin typeface="Calibri" panose="020F0502020204030204" pitchFamily="34" charset="0"/>
                <a:cs typeface="Calibri"/>
              </a:rPr>
              <a:t>So can transport rebalance the economy?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2800" dirty="0">
                <a:latin typeface="Calibri" panose="020F0502020204030204" pitchFamily="34" charset="0"/>
                <a:cs typeface="Calibri"/>
              </a:rPr>
              <a:t>But can the economy be rebalanced without investment in transport?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2800" dirty="0">
                <a:latin typeface="Calibri" panose="020F0502020204030204" pitchFamily="34" charset="0"/>
                <a:cs typeface="Calibri"/>
              </a:rPr>
              <a:t>What are the outstanding issues?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/>
              </a:rPr>
              <a:t>Accessibility and connectivity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/>
              </a:rPr>
              <a:t>Cities versus wider regions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2800" dirty="0" smtClean="0">
                <a:latin typeface="Calibri" panose="020F0502020204030204" pitchFamily="34" charset="0"/>
                <a:cs typeface="Calibri"/>
              </a:rPr>
              <a:t>How do we compare local/regional </a:t>
            </a:r>
            <a:r>
              <a:rPr lang="en-GB" sz="2800" dirty="0">
                <a:latin typeface="Calibri" panose="020F0502020204030204" pitchFamily="34" charset="0"/>
                <a:cs typeface="Calibri"/>
              </a:rPr>
              <a:t>improvements </a:t>
            </a:r>
            <a:r>
              <a:rPr lang="en-GB" sz="2800" dirty="0" smtClean="0">
                <a:latin typeface="Calibri" panose="020F0502020204030204" pitchFamily="34" charset="0"/>
                <a:cs typeface="Calibri"/>
              </a:rPr>
              <a:t>with </a:t>
            </a:r>
            <a:r>
              <a:rPr lang="en-GB" sz="2800" dirty="0">
                <a:latin typeface="Calibri" panose="020F0502020204030204" pitchFamily="34" charset="0"/>
                <a:cs typeface="Calibri"/>
              </a:rPr>
              <a:t>major </a:t>
            </a:r>
            <a:r>
              <a:rPr lang="en-GB" sz="2800" dirty="0" smtClean="0">
                <a:latin typeface="Calibri" panose="020F0502020204030204" pitchFamily="34" charset="0"/>
                <a:cs typeface="Calibri"/>
              </a:rPr>
              <a:t>national multi-billion </a:t>
            </a:r>
            <a:r>
              <a:rPr lang="en-GB" sz="2800" dirty="0">
                <a:latin typeface="Calibri" panose="020F0502020204030204" pitchFamily="34" charset="0"/>
                <a:cs typeface="Calibri"/>
              </a:rPr>
              <a:t>investments</a:t>
            </a:r>
            <a:r>
              <a:rPr lang="en-GB" sz="2800" dirty="0" smtClean="0">
                <a:latin typeface="Calibri" panose="020F0502020204030204" pitchFamily="34" charset="0"/>
                <a:cs typeface="Calibri"/>
              </a:rPr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271" y="3623736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Lucida Calligraphy" charset="0"/>
                <a:ea typeface="Lucida Calligraphy" charset="0"/>
                <a:cs typeface="Lucida Calligraphy" charset="0"/>
              </a:rPr>
              <a:t>Thank you</a:t>
            </a:r>
            <a:endParaRPr lang="en-GB" sz="3600" dirty="0">
              <a:solidFill>
                <a:schemeClr val="bg1"/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pitchFamily="34" charset="0"/>
                <a:ea typeface="ＭＳ Ｐゴシック" pitchFamily="34" charset="-128"/>
              </a:rPr>
              <a:t>The agglomeration issue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GB" altLang="en-US" sz="3200" dirty="0">
                <a:latin typeface="Calibri" pitchFamily="34" charset="0"/>
                <a:ea typeface="ＭＳ Ｐゴシック" pitchFamily="34" charset="-128"/>
              </a:rPr>
              <a:t>From accessibility to agglomeration</a:t>
            </a:r>
          </a:p>
          <a:p>
            <a:pPr lvl="1"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Transport costs as determinant of the price of an urban location</a:t>
            </a:r>
          </a:p>
          <a:p>
            <a:pPr lvl="1"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And hence of the real wage   </a:t>
            </a:r>
          </a:p>
          <a:p>
            <a:pPr lvl="1"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Thus going beyond the simple value of time savings as a transport benefit</a:t>
            </a:r>
          </a:p>
          <a:p>
            <a:pPr>
              <a:spcBef>
                <a:spcPts val="0"/>
              </a:spcBef>
            </a:pPr>
            <a:r>
              <a:rPr lang="en-GB" altLang="en-US" sz="3200" dirty="0">
                <a:latin typeface="Calibri" pitchFamily="34" charset="0"/>
                <a:ea typeface="ＭＳ Ｐゴシック" pitchFamily="34" charset="-128"/>
              </a:rPr>
              <a:t>The theoretical basis of agglomeration</a:t>
            </a:r>
          </a:p>
          <a:p>
            <a:pPr lvl="1"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Increasing returns, transport costs and market size </a:t>
            </a:r>
          </a:p>
          <a:p>
            <a:pPr lvl="1"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Linkages in the local economy</a:t>
            </a:r>
          </a:p>
          <a:p>
            <a:pPr lvl="1"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The role of real wages in cumulative causation</a:t>
            </a:r>
          </a:p>
          <a:p>
            <a:pPr lvl="1">
              <a:spcBef>
                <a:spcPts val="0"/>
              </a:spcBef>
            </a:pPr>
            <a:r>
              <a:rPr lang="en-GB" altLang="en-US" sz="2800" dirty="0">
                <a:latin typeface="Calibri" pitchFamily="34" charset="0"/>
                <a:ea typeface="ＭＳ Ｐゴシック" pitchFamily="34" charset="-128"/>
              </a:rPr>
              <a:t>Labour market </a:t>
            </a:r>
            <a:r>
              <a:rPr lang="en-GB" altLang="en-US" sz="2800" dirty="0" smtClean="0">
                <a:latin typeface="Calibri" pitchFamily="34" charset="0"/>
                <a:ea typeface="ＭＳ Ｐゴシック" pitchFamily="34" charset="-128"/>
              </a:rPr>
              <a:t>impacts</a:t>
            </a:r>
            <a:endParaRPr lang="en-GB" altLang="en-US" sz="28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latin typeface="Calibri" charset="0"/>
                <a:ea typeface="ＭＳ Ｐゴシック" charset="-128"/>
              </a:rPr>
              <a:t>CBA: the standard approach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8313" y="6237288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31EF2C4-535E-CD48-85E9-484A52112CCB}" type="slidenum">
              <a:rPr lang="en-GB" altLang="en-US" sz="1400"/>
              <a:pPr eaLnBrk="1" hangingPunct="1"/>
              <a:t>5</a:t>
            </a:fld>
            <a:endParaRPr lang="en-GB" altLang="en-US" sz="1400"/>
          </a:p>
        </p:txBody>
      </p:sp>
      <p:cxnSp>
        <p:nvCxnSpPr>
          <p:cNvPr id="8" name="Straight Connector 7"/>
          <p:cNvCxnSpPr/>
          <p:nvPr/>
        </p:nvCxnSpPr>
        <p:spPr>
          <a:xfrm>
            <a:off x="2627313" y="5732463"/>
            <a:ext cx="46085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6238" y="2205038"/>
            <a:ext cx="3887787" cy="295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27313" y="3573463"/>
            <a:ext cx="42481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7313" y="4365625"/>
            <a:ext cx="42481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636963" y="4652963"/>
            <a:ext cx="215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004593" y="5012532"/>
            <a:ext cx="14398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TextBox 17"/>
          <p:cNvSpPr txBox="1">
            <a:spLocks noChangeArrowheads="1"/>
          </p:cNvSpPr>
          <p:nvPr/>
        </p:nvSpPr>
        <p:spPr bwMode="auto">
          <a:xfrm>
            <a:off x="2268538" y="3382963"/>
            <a:ext cx="43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 sz="1800"/>
              <a:t>C</a:t>
            </a:r>
          </a:p>
          <a:p>
            <a:pPr eaLnBrk="1" hangingPunct="1"/>
            <a:endParaRPr lang="en-GB" altLang="en-US" sz="1800"/>
          </a:p>
          <a:p>
            <a:pPr eaLnBrk="1" hangingPunct="1"/>
            <a:endParaRPr lang="en-GB" altLang="en-US" sz="1800"/>
          </a:p>
          <a:p>
            <a:pPr eaLnBrk="1" hangingPunct="1"/>
            <a:r>
              <a:rPr lang="en-GB" altLang="en-US" sz="1800"/>
              <a:t>C</a:t>
            </a:r>
            <a:r>
              <a:rPr lang="en-GB" altLang="en-GB" sz="1800"/>
              <a:t>’</a:t>
            </a:r>
            <a:endParaRPr lang="en-GB" altLang="en-US" sz="1800"/>
          </a:p>
        </p:txBody>
      </p:sp>
      <p:sp>
        <p:nvSpPr>
          <p:cNvPr id="25610" name="TextBox 18"/>
          <p:cNvSpPr txBox="1">
            <a:spLocks noChangeArrowheads="1"/>
          </p:cNvSpPr>
          <p:nvPr/>
        </p:nvSpPr>
        <p:spPr bwMode="auto">
          <a:xfrm>
            <a:off x="4605338" y="5754688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 sz="1800"/>
              <a:t>Q            Q</a:t>
            </a:r>
            <a:r>
              <a:rPr lang="en-GB" altLang="en-GB" sz="1800"/>
              <a:t>’</a:t>
            </a:r>
            <a:endParaRPr lang="en-GB" altLang="en-US" sz="1800"/>
          </a:p>
        </p:txBody>
      </p:sp>
      <p:sp>
        <p:nvSpPr>
          <p:cNvPr id="25611" name="TextBox 19"/>
          <p:cNvSpPr txBox="1">
            <a:spLocks noChangeArrowheads="1"/>
          </p:cNvSpPr>
          <p:nvPr/>
        </p:nvSpPr>
        <p:spPr bwMode="auto">
          <a:xfrm>
            <a:off x="1187450" y="1774825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altLang="en-US" sz="1800"/>
              <a:t>Generalised</a:t>
            </a:r>
          </a:p>
          <a:p>
            <a:pPr algn="r" eaLnBrk="1" hangingPunct="1"/>
            <a:r>
              <a:rPr lang="en-GB" altLang="en-US" sz="1800"/>
              <a:t>Cost</a:t>
            </a:r>
          </a:p>
        </p:txBody>
      </p:sp>
      <p:sp>
        <p:nvSpPr>
          <p:cNvPr id="25612" name="TextBox 20"/>
          <p:cNvSpPr txBox="1">
            <a:spLocks noChangeArrowheads="1"/>
          </p:cNvSpPr>
          <p:nvPr/>
        </p:nvSpPr>
        <p:spPr bwMode="auto">
          <a:xfrm>
            <a:off x="7019925" y="5732463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 sz="1800"/>
              <a:t>Volume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7313" y="3573463"/>
            <a:ext cx="208915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ight Triangle 22"/>
          <p:cNvSpPr/>
          <p:nvPr/>
        </p:nvSpPr>
        <p:spPr>
          <a:xfrm>
            <a:off x="4716463" y="3573463"/>
            <a:ext cx="1008062" cy="792162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83419" y="3788569"/>
            <a:ext cx="38877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TextBox 23"/>
          <p:cNvSpPr txBox="1">
            <a:spLocks noChangeArrowheads="1"/>
          </p:cNvSpPr>
          <p:nvPr/>
        </p:nvSpPr>
        <p:spPr bwMode="auto">
          <a:xfrm>
            <a:off x="6804025" y="501332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 sz="1800"/>
              <a:t>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latin typeface="Calibri" charset="0"/>
                <a:ea typeface="ＭＳ Ｐゴシック" charset="-128"/>
              </a:rPr>
              <a:t>CBA: the standard approach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490132" y="1341438"/>
            <a:ext cx="7196667" cy="4995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500" dirty="0">
                <a:latin typeface="Calibri" charset="0"/>
                <a:ea typeface="ＭＳ Ｐゴシック" charset="-128"/>
              </a:rPr>
              <a:t>But what are the assumptions lying behind this?</a:t>
            </a:r>
          </a:p>
          <a:p>
            <a:pPr lvl="1">
              <a:lnSpc>
                <a:spcPct val="80000"/>
              </a:lnSpc>
            </a:pPr>
            <a:r>
              <a:rPr lang="en-GB" altLang="en-US" sz="2200" dirty="0">
                <a:latin typeface="Calibri" charset="0"/>
                <a:ea typeface="ＭＳ Ｐゴシック" charset="-128"/>
              </a:rPr>
              <a:t>Perfect competition so that p=mc</a:t>
            </a:r>
          </a:p>
          <a:p>
            <a:pPr lvl="1">
              <a:lnSpc>
                <a:spcPct val="80000"/>
              </a:lnSpc>
            </a:pPr>
            <a:r>
              <a:rPr lang="en-GB" altLang="en-US" sz="2200" dirty="0">
                <a:latin typeface="Calibri" charset="0"/>
                <a:ea typeface="ＭＳ Ｐゴシック" charset="-128"/>
              </a:rPr>
              <a:t>No externalities so that mc=</a:t>
            </a:r>
            <a:r>
              <a:rPr lang="en-GB" altLang="en-US" sz="2200" dirty="0" err="1">
                <a:latin typeface="Calibri" charset="0"/>
                <a:ea typeface="ＭＳ Ｐゴシック" charset="-128"/>
              </a:rPr>
              <a:t>smc</a:t>
            </a:r>
            <a:endParaRPr lang="en-GB" altLang="en-US" sz="2200" dirty="0">
              <a:latin typeface="Calibri" charset="0"/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US" sz="2200" dirty="0">
                <a:latin typeface="Calibri" charset="0"/>
                <a:ea typeface="ＭＳ Ｐゴシック" charset="-128"/>
              </a:rPr>
              <a:t>No returns to scale so mc constant</a:t>
            </a:r>
          </a:p>
          <a:p>
            <a:pPr lvl="1">
              <a:lnSpc>
                <a:spcPct val="80000"/>
              </a:lnSpc>
            </a:pPr>
            <a:r>
              <a:rPr lang="en-GB" altLang="en-US" sz="2200" dirty="0">
                <a:latin typeface="Calibri" charset="0"/>
                <a:ea typeface="ＭＳ Ｐゴシック" charset="-128"/>
              </a:rPr>
              <a:t>Demand is only responsive to a change in price, not a change in supply (i.e. a fixed trip matrix)</a:t>
            </a:r>
          </a:p>
          <a:p>
            <a:pPr>
              <a:lnSpc>
                <a:spcPct val="80000"/>
              </a:lnSpc>
            </a:pPr>
            <a:r>
              <a:rPr lang="en-GB" altLang="en-US" sz="2500" dirty="0">
                <a:latin typeface="Calibri" charset="0"/>
                <a:ea typeface="ＭＳ Ｐゴシック" charset="-128"/>
              </a:rPr>
              <a:t>Suppose we change these assumptions</a:t>
            </a:r>
          </a:p>
          <a:p>
            <a:pPr lvl="1">
              <a:lnSpc>
                <a:spcPct val="80000"/>
              </a:lnSpc>
            </a:pPr>
            <a:r>
              <a:rPr lang="en-GB" altLang="en-US" sz="2200" dirty="0">
                <a:latin typeface="Calibri" charset="0"/>
                <a:ea typeface="ＭＳ Ｐゴシック" charset="-128"/>
              </a:rPr>
              <a:t>mc is upward sloping and </a:t>
            </a:r>
            <a:r>
              <a:rPr lang="en-GB" altLang="en-US" sz="2200" dirty="0" err="1">
                <a:latin typeface="Calibri" charset="0"/>
                <a:ea typeface="ＭＳ Ｐゴシック" charset="-128"/>
              </a:rPr>
              <a:t>smc</a:t>
            </a:r>
            <a:r>
              <a:rPr lang="en-GB" altLang="en-US" sz="2200" dirty="0">
                <a:latin typeface="Calibri" charset="0"/>
                <a:ea typeface="ＭＳ Ｐゴシック" charset="-128"/>
              </a:rPr>
              <a:t>&gt;mc</a:t>
            </a:r>
          </a:p>
          <a:p>
            <a:pPr lvl="1">
              <a:lnSpc>
                <a:spcPct val="80000"/>
              </a:lnSpc>
            </a:pPr>
            <a:r>
              <a:rPr lang="en-GB" altLang="en-US" sz="2200" dirty="0">
                <a:latin typeface="Calibri" charset="0"/>
                <a:ea typeface="ＭＳ Ｐゴシック" charset="-128"/>
              </a:rPr>
              <a:t>But with increasing returns mc could slope down</a:t>
            </a:r>
          </a:p>
          <a:p>
            <a:pPr lvl="1">
              <a:lnSpc>
                <a:spcPct val="80000"/>
              </a:lnSpc>
            </a:pPr>
            <a:r>
              <a:rPr lang="en-GB" altLang="en-US" sz="2200" dirty="0" err="1">
                <a:latin typeface="Calibri" charset="0"/>
                <a:ea typeface="ＭＳ Ｐゴシック" charset="-128"/>
              </a:rPr>
              <a:t>p≠mc</a:t>
            </a:r>
            <a:endParaRPr lang="en-GB" altLang="en-US" sz="2200" dirty="0">
              <a:latin typeface="Calibri" charset="0"/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GB" altLang="en-US" sz="2200" dirty="0">
                <a:latin typeface="Calibri" charset="0"/>
                <a:ea typeface="ＭＳ Ｐゴシック" charset="-128"/>
              </a:rPr>
              <a:t>And D could shift outwards in response to changing opportunities</a:t>
            </a:r>
          </a:p>
          <a:p>
            <a:pPr lvl="1">
              <a:lnSpc>
                <a:spcPct val="80000"/>
              </a:lnSpc>
            </a:pPr>
            <a:r>
              <a:rPr lang="en-GB" altLang="en-US" sz="2200" dirty="0">
                <a:latin typeface="Calibri" charset="0"/>
                <a:ea typeface="ＭＳ Ｐゴシック" charset="-128"/>
              </a:rPr>
              <a:t>But suppose that  agglomeration also caused mc to shift downwards</a:t>
            </a:r>
          </a:p>
          <a:p>
            <a:pPr lvl="1">
              <a:lnSpc>
                <a:spcPct val="80000"/>
              </a:lnSpc>
            </a:pPr>
            <a:r>
              <a:rPr lang="en-GB" altLang="en-US" sz="2200" dirty="0">
                <a:latin typeface="Calibri" charset="0"/>
                <a:ea typeface="ＭＳ Ｐゴシック" charset="-128"/>
              </a:rPr>
              <a:t>Is the outcome now so determinate?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8313" y="6237288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8CDF1B1-2612-5446-ADE2-40DF746A2C3C}" type="slidenum">
              <a:rPr lang="en-GB" altLang="en-US" sz="1400"/>
              <a:pPr eaLnBrk="1" hangingPunct="1"/>
              <a:t>6</a:t>
            </a:fld>
            <a:endParaRPr lang="en-GB" altLang="en-US" sz="1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0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latin typeface="Calibri" charset="0"/>
                <a:ea typeface="ＭＳ Ｐゴシック" charset="-128"/>
              </a:rPr>
              <a:t>A theoretical model of labour market benefits from transport improvement </a:t>
            </a:r>
          </a:p>
        </p:txBody>
      </p:sp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72739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916238" y="263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n-US" sz="1800"/>
              <a:t>δ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3144838" y="268287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3635375" y="393382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l-GR" altLang="en-US" sz="1800"/>
              <a:t>α</a:t>
            </a: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4787900" y="3055938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5076825" y="436562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4716463" y="3141663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l-GR" altLang="en-US" sz="1800"/>
              <a:t>β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4762500" y="436562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l-GR" altLang="en-US" sz="1800"/>
              <a:t>γ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1600200" y="6329363"/>
            <a:ext cx="2208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 sz="1400"/>
              <a:t>Source: Venables (2004)</a:t>
            </a:r>
            <a:r>
              <a:rPr lang="en-GB" altLang="en-US" sz="180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these effects?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501246"/>
            <a:ext cx="7083954" cy="4897437"/>
          </a:xfrm>
        </p:spPr>
        <p:txBody>
          <a:bodyPr>
            <a:normAutofit fontScale="92500"/>
          </a:bodyPr>
          <a:lstStyle/>
          <a:p>
            <a:r>
              <a:rPr lang="en-GB" sz="2800" dirty="0" smtClean="0"/>
              <a:t>Methodology well developed for urban applications: Wider Economic Impacts (WEI)</a:t>
            </a:r>
          </a:p>
          <a:p>
            <a:pPr lvl="1"/>
            <a:r>
              <a:rPr lang="en-GB" sz="2400" dirty="0" smtClean="0"/>
              <a:t>Based on impacts on labour markets of improved accessibility</a:t>
            </a:r>
          </a:p>
          <a:p>
            <a:pPr lvl="1"/>
            <a:r>
              <a:rPr lang="en-GB" sz="2400" dirty="0" smtClean="0"/>
              <a:t>Effective density, agglomeration and productivity</a:t>
            </a:r>
          </a:p>
          <a:p>
            <a:pPr lvl="1"/>
            <a:r>
              <a:rPr lang="en-GB" sz="2400" dirty="0" smtClean="0"/>
              <a:t>The </a:t>
            </a:r>
            <a:r>
              <a:rPr lang="en-GB" sz="2400" dirty="0" err="1" smtClean="0"/>
              <a:t>Crossrail</a:t>
            </a:r>
            <a:r>
              <a:rPr lang="en-GB" sz="2400" dirty="0" smtClean="0"/>
              <a:t> example</a:t>
            </a:r>
          </a:p>
          <a:p>
            <a:r>
              <a:rPr lang="en-GB" sz="2800" dirty="0" smtClean="0"/>
              <a:t>Less well developed for inter-urban applications</a:t>
            </a:r>
          </a:p>
          <a:p>
            <a:pPr lvl="1"/>
            <a:r>
              <a:rPr lang="en-GB" sz="2400" dirty="0" smtClean="0"/>
              <a:t>Can we apply the labour markets approach?</a:t>
            </a:r>
          </a:p>
          <a:p>
            <a:pPr lvl="1"/>
            <a:r>
              <a:rPr lang="en-GB" sz="2400" dirty="0" smtClean="0"/>
              <a:t>Is there something else?</a:t>
            </a:r>
          </a:p>
          <a:p>
            <a:r>
              <a:rPr lang="en-GB" sz="2800" dirty="0" smtClean="0"/>
              <a:t>Concern about centralisation – do all the benefits go to the biggest city?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wider impacts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Labour supply and productivity</a:t>
            </a:r>
          </a:p>
          <a:p>
            <a:r>
              <a:rPr lang="en-GB" dirty="0" smtClean="0"/>
              <a:t>Output change in imperfectly competitive markets</a:t>
            </a:r>
          </a:p>
          <a:p>
            <a:r>
              <a:rPr lang="en-GB" dirty="0" smtClean="0"/>
              <a:t>Agglomeration – effective </a:t>
            </a:r>
            <a:r>
              <a:rPr lang="en-GB" dirty="0" smtClean="0"/>
              <a:t>density, economic mass </a:t>
            </a:r>
            <a:r>
              <a:rPr lang="en-GB" dirty="0" smtClean="0"/>
              <a:t>and productivity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Can HSR rebalance regional economies?, Prague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44225"/>
            <a:ext cx="562927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42" y="3549378"/>
            <a:ext cx="24003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9217</TotalTime>
  <Words>1736</Words>
  <Application>Microsoft Macintosh PowerPoint</Application>
  <PresentationFormat>On-screen Show (4:3)</PresentationFormat>
  <Paragraphs>275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Century Schoolbook</vt:lpstr>
      <vt:lpstr>Lucida Calligraphy</vt:lpstr>
      <vt:lpstr>ＭＳ Ｐゴシック</vt:lpstr>
      <vt:lpstr>Arial</vt:lpstr>
      <vt:lpstr>kent2013</vt:lpstr>
      <vt:lpstr>PowerPoint Presentation</vt:lpstr>
      <vt:lpstr>Introduction and motivation</vt:lpstr>
      <vt:lpstr>Transport and the economy</vt:lpstr>
      <vt:lpstr>The agglomeration issue</vt:lpstr>
      <vt:lpstr>CBA: the standard approach</vt:lpstr>
      <vt:lpstr>CBA: the standard approach</vt:lpstr>
      <vt:lpstr>A theoretical model of labour market benefits from transport improvement </vt:lpstr>
      <vt:lpstr>How do we measure these effects?</vt:lpstr>
      <vt:lpstr>Measuring wider impacts</vt:lpstr>
      <vt:lpstr>From economic mass to connectivity</vt:lpstr>
      <vt:lpstr>HS2 Network</vt:lpstr>
      <vt:lpstr>Basic economic case for HS2</vt:lpstr>
      <vt:lpstr>Standard case CBA analysis (2011 pres. values)</vt:lpstr>
      <vt:lpstr>Sources of benefits</vt:lpstr>
      <vt:lpstr>Concerns in the basic economic case</vt:lpstr>
      <vt:lpstr>GDP Impact of connectivity</vt:lpstr>
      <vt:lpstr>Regional distribution of estimated gains</vt:lpstr>
      <vt:lpstr>Redistribution of economic output in 2037</vt:lpstr>
      <vt:lpstr>Can these gains be realised?</vt:lpstr>
      <vt:lpstr>The French case</vt:lpstr>
      <vt:lpstr>French evidence – variations between predicted and observed traffic</vt:lpstr>
      <vt:lpstr>French evidence – a success story, Valence </vt:lpstr>
      <vt:lpstr>French evidence – an isolated station, TGV Haute Picardie</vt:lpstr>
      <vt:lpstr>French evidence – an integrated periurban station, Champagne Ardennes</vt:lpstr>
      <vt:lpstr>French evidence - some conclusions</vt:lpstr>
      <vt:lpstr>Changes in specialisation index in NW Europe</vt:lpstr>
      <vt:lpstr>Impact of HS1 on Kent</vt:lpstr>
      <vt:lpstr>HS1 in Kent</vt:lpstr>
      <vt:lpstr>HS1 evidence – Domestic traffic</vt:lpstr>
      <vt:lpstr>Changes in GVA, 1998=100</vt:lpstr>
      <vt:lpstr>Employment in the knowledge economy</vt:lpstr>
      <vt:lpstr>Issues raised</vt:lpstr>
      <vt:lpstr>Concluding thoughts</vt:lpstr>
      <vt:lpstr>PowerPoint Presentation</vt:lpstr>
    </vt:vector>
  </TitlesOfParts>
  <Company>University of Kent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creator>Miles Banbery</dc:creator>
  <cp:lastModifiedBy>Roger Vickerman</cp:lastModifiedBy>
  <cp:revision>77</cp:revision>
  <dcterms:created xsi:type="dcterms:W3CDTF">2013-06-07T14:52:08Z</dcterms:created>
  <dcterms:modified xsi:type="dcterms:W3CDTF">2016-06-01T12:54:55Z</dcterms:modified>
</cp:coreProperties>
</file>