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6" r:id="rId3"/>
    <p:sldId id="257" r:id="rId4"/>
    <p:sldId id="268" r:id="rId5"/>
    <p:sldId id="269" r:id="rId6"/>
    <p:sldId id="261" r:id="rId7"/>
    <p:sldId id="262" r:id="rId8"/>
    <p:sldId id="273" r:id="rId9"/>
    <p:sldId id="281" r:id="rId10"/>
    <p:sldId id="278" r:id="rId11"/>
    <p:sldId id="283" r:id="rId12"/>
    <p:sldId id="285" r:id="rId13"/>
    <p:sldId id="286" r:id="rId14"/>
    <p:sldId id="284" r:id="rId15"/>
    <p:sldId id="287" r:id="rId16"/>
  </p:sldIdLst>
  <p:sldSz cx="9144000" cy="6858000" type="screen4x3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74371" autoAdjust="0"/>
  </p:normalViewPr>
  <p:slideViewPr>
    <p:cSldViewPr snapToGrid="0">
      <p:cViewPr varScale="1">
        <p:scale>
          <a:sx n="67" d="100"/>
          <a:sy n="67" d="100"/>
        </p:scale>
        <p:origin x="-2142" y="-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777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7777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37" indent="-181137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915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37" indent="-181137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566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37" indent="-181137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3041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872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3445" y="2212991"/>
            <a:ext cx="7724701" cy="2663825"/>
          </a:xfrm>
        </p:spPr>
        <p:txBody>
          <a:bodyPr/>
          <a:lstStyle/>
          <a:p>
            <a:r>
              <a:rPr lang="en-GB" sz="4000" dirty="0" smtClean="0">
                <a:solidFill>
                  <a:srgbClr val="002060"/>
                </a:solidFill>
              </a:rPr>
              <a:t>High Speed Rail for Central Europe?</a:t>
            </a:r>
            <a:br>
              <a:rPr lang="en-GB" sz="4000" dirty="0" smtClean="0">
                <a:solidFill>
                  <a:srgbClr val="002060"/>
                </a:solidFill>
              </a:rPr>
            </a:br>
            <a:r>
              <a:rPr lang="en-GB" sz="4000" dirty="0" smtClean="0">
                <a:solidFill>
                  <a:srgbClr val="002060"/>
                </a:solidFill>
              </a:rPr>
              <a:t/>
            </a:r>
            <a:br>
              <a:rPr lang="en-GB" sz="4000" dirty="0" smtClean="0">
                <a:solidFill>
                  <a:srgbClr val="002060"/>
                </a:solidFill>
              </a:rPr>
            </a:br>
            <a:r>
              <a:rPr lang="en-GB" altLang="cs-CZ" sz="2000" dirty="0" smtClean="0">
                <a:solidFill>
                  <a:schemeClr val="tx1"/>
                </a:solidFill>
              </a:rPr>
              <a:t/>
            </a:r>
            <a:br>
              <a:rPr lang="en-GB" altLang="cs-CZ" sz="2000" dirty="0" smtClean="0">
                <a:solidFill>
                  <a:schemeClr val="tx1"/>
                </a:solidFill>
              </a:rPr>
            </a:br>
            <a:r>
              <a:rPr lang="en-GB" altLang="cs-CZ" sz="2000" dirty="0" err="1" smtClean="0">
                <a:solidFill>
                  <a:schemeClr val="tx1"/>
                </a:solidFill>
              </a:rPr>
              <a:t>Tomeš</a:t>
            </a:r>
            <a:r>
              <a:rPr lang="cs-CZ" altLang="cs-CZ" sz="2000" dirty="0" smtClean="0">
                <a:solidFill>
                  <a:schemeClr val="tx1"/>
                </a:solidFill>
              </a:rPr>
              <a:t>, Z.</a:t>
            </a:r>
            <a:r>
              <a:rPr lang="en-GB" altLang="cs-CZ" sz="2000" dirty="0">
                <a:solidFill>
                  <a:schemeClr val="tx1"/>
                </a:solidFill>
              </a:rPr>
              <a:t> –</a:t>
            </a: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  <a:r>
              <a:rPr lang="en-GB" altLang="cs-CZ" sz="2000" dirty="0" err="1" smtClean="0">
                <a:solidFill>
                  <a:schemeClr val="tx1"/>
                </a:solidFill>
              </a:rPr>
              <a:t>Jandová</a:t>
            </a:r>
            <a:r>
              <a:rPr lang="en-GB" altLang="cs-CZ" sz="2000" dirty="0" smtClean="0">
                <a:solidFill>
                  <a:schemeClr val="tx1"/>
                </a:solidFill>
              </a:rPr>
              <a:t>,</a:t>
            </a: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  <a:r>
              <a:rPr lang="en-GB" altLang="cs-CZ" sz="2000" dirty="0" smtClean="0">
                <a:solidFill>
                  <a:schemeClr val="tx1"/>
                </a:solidFill>
              </a:rPr>
              <a:t>M. – </a:t>
            </a:r>
            <a:r>
              <a:rPr lang="en-GB" altLang="cs-CZ" sz="2000" dirty="0" err="1" smtClean="0">
                <a:solidFill>
                  <a:schemeClr val="tx1"/>
                </a:solidFill>
              </a:rPr>
              <a:t>Seidenglanz</a:t>
            </a:r>
            <a:r>
              <a:rPr lang="en-GB" altLang="cs-CZ" sz="2000" dirty="0" smtClean="0">
                <a:solidFill>
                  <a:schemeClr val="tx1"/>
                </a:solidFill>
              </a:rPr>
              <a:t>, D.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itregep.cz/css/itregep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6" y="1"/>
            <a:ext cx="3736917" cy="16587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21" y="6082368"/>
            <a:ext cx="987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 pole 7"/>
          <p:cNvSpPr txBox="1"/>
          <p:nvPr/>
        </p:nvSpPr>
        <p:spPr>
          <a:xfrm>
            <a:off x="1117716" y="620296"/>
            <a:ext cx="2944618" cy="92593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300" b="1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INSTITUTE </a:t>
            </a:r>
            <a:endParaRPr lang="cs-CZ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300" b="1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 TRANSPORT ECONOMICS, </a:t>
            </a:r>
            <a:endParaRPr lang="cs-CZ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300" b="1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GEOGRAPHY AND POLICY</a:t>
            </a:r>
            <a:endParaRPr lang="cs-CZ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Výsledek obrázku pro under constr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15"/>
          <p:cNvSpPr>
            <a:spLocks noGrp="1" noChangeArrowheads="1"/>
          </p:cNvSpPr>
          <p:nvPr/>
        </p:nvSpPr>
        <p:spPr bwMode="auto">
          <a:xfrm>
            <a:off x="295275" y="6176824"/>
            <a:ext cx="855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900"/>
              </a:lnSpc>
              <a:spcAft>
                <a:spcPts val="0"/>
              </a:spcAft>
            </a:pPr>
            <a:endParaRPr lang="cs-CZ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71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sz="1800" dirty="0" smtClean="0"/>
              <a:t>International </a:t>
            </a:r>
            <a:r>
              <a:rPr lang="cs-CZ" sz="1800" dirty="0" err="1" smtClean="0"/>
              <a:t>connections</a:t>
            </a:r>
            <a:r>
              <a:rPr lang="cs-CZ" sz="1800" dirty="0" smtClean="0"/>
              <a:t>                                   </a:t>
            </a:r>
            <a:r>
              <a:rPr lang="cs-CZ" sz="1800" dirty="0" err="1" smtClean="0"/>
              <a:t>National</a:t>
            </a:r>
            <a:r>
              <a:rPr lang="cs-CZ" sz="1800" dirty="0" smtClean="0"/>
              <a:t> </a:t>
            </a:r>
            <a:r>
              <a:rPr lang="cs-CZ" sz="1800" dirty="0" err="1" smtClean="0"/>
              <a:t>connections</a:t>
            </a:r>
            <a:endParaRPr lang="cs-CZ" dirty="0"/>
          </a:p>
        </p:txBody>
      </p:sp>
      <p:graphicFrame>
        <p:nvGraphicFramePr>
          <p:cNvPr id="12" name="Zástupný symbol pro obsah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493392"/>
              </p:ext>
            </p:extLst>
          </p:nvPr>
        </p:nvGraphicFramePr>
        <p:xfrm>
          <a:off x="550844" y="2699132"/>
          <a:ext cx="3580481" cy="33931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2454"/>
                <a:gridCol w="2159561"/>
                <a:gridCol w="958466"/>
              </a:tblGrid>
              <a:tr h="34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1.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Wien</a:t>
                      </a:r>
                      <a:r>
                        <a:rPr lang="cs-CZ" sz="1600" baseline="0" dirty="0" smtClean="0">
                          <a:effectLst/>
                        </a:rPr>
                        <a:t> - </a:t>
                      </a:r>
                      <a:r>
                        <a:rPr lang="cs-CZ" sz="1600" baseline="0" dirty="0" err="1" smtClean="0">
                          <a:effectLst/>
                        </a:rPr>
                        <a:t>Berlin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3.07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2.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Prague</a:t>
                      </a:r>
                      <a:r>
                        <a:rPr lang="cs-CZ" sz="1600" baseline="0" dirty="0" smtClean="0">
                          <a:effectLst/>
                        </a:rPr>
                        <a:t> - </a:t>
                      </a:r>
                      <a:r>
                        <a:rPr lang="cs-CZ" sz="1600" baseline="0" dirty="0" err="1" smtClean="0">
                          <a:effectLst/>
                        </a:rPr>
                        <a:t>Berlin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2.94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3.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Prague</a:t>
                      </a:r>
                      <a:r>
                        <a:rPr lang="cs-CZ" sz="1600" baseline="0" dirty="0" smtClean="0">
                          <a:effectLst/>
                        </a:rPr>
                        <a:t> - </a:t>
                      </a:r>
                      <a:r>
                        <a:rPr lang="cs-CZ" sz="1600" baseline="0" dirty="0" err="1" smtClean="0">
                          <a:effectLst/>
                        </a:rPr>
                        <a:t>Wien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2.60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4.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Budapest</a:t>
                      </a:r>
                      <a:r>
                        <a:rPr lang="cs-CZ" sz="1600" baseline="0" dirty="0" smtClean="0">
                          <a:effectLst/>
                        </a:rPr>
                        <a:t> - </a:t>
                      </a:r>
                      <a:r>
                        <a:rPr lang="cs-CZ" sz="1600" baseline="0" dirty="0" err="1" smtClean="0">
                          <a:effectLst/>
                        </a:rPr>
                        <a:t>Wien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2.52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5.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Warszawa</a:t>
                      </a:r>
                      <a:r>
                        <a:rPr lang="cs-CZ" sz="1600" baseline="0" dirty="0" smtClean="0">
                          <a:effectLst/>
                        </a:rPr>
                        <a:t> - </a:t>
                      </a:r>
                      <a:r>
                        <a:rPr lang="cs-CZ" sz="1600" baseline="0" dirty="0" err="1" smtClean="0">
                          <a:effectLst/>
                        </a:rPr>
                        <a:t>Berlin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1.85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6.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Warszawa</a:t>
                      </a:r>
                      <a:r>
                        <a:rPr lang="cs-CZ" sz="1600" baseline="0" dirty="0" smtClean="0">
                          <a:effectLst/>
                        </a:rPr>
                        <a:t> - </a:t>
                      </a:r>
                      <a:r>
                        <a:rPr lang="cs-CZ" sz="1600" baseline="0" dirty="0" err="1" smtClean="0">
                          <a:effectLst/>
                        </a:rPr>
                        <a:t>Wien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1.36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7.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Budapest</a:t>
                      </a:r>
                      <a:r>
                        <a:rPr lang="cs-CZ" sz="1600" dirty="0" smtClean="0">
                          <a:effectLst/>
                        </a:rPr>
                        <a:t> – </a:t>
                      </a:r>
                      <a:r>
                        <a:rPr lang="cs-CZ" sz="1600" dirty="0" err="1" smtClean="0">
                          <a:effectLst/>
                        </a:rPr>
                        <a:t>Berlin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1.00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8.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Prague</a:t>
                      </a:r>
                      <a:r>
                        <a:rPr lang="cs-CZ" sz="1600" baseline="0" dirty="0" smtClean="0">
                          <a:effectLst/>
                        </a:rPr>
                        <a:t> – </a:t>
                      </a:r>
                      <a:r>
                        <a:rPr lang="cs-CZ" sz="1600" baseline="0" dirty="0" err="1" smtClean="0">
                          <a:effectLst/>
                        </a:rPr>
                        <a:t>Warszawa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0.75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9.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Prague</a:t>
                      </a:r>
                      <a:r>
                        <a:rPr lang="cs-CZ" sz="1600" baseline="0" dirty="0" smtClean="0">
                          <a:effectLst/>
                        </a:rPr>
                        <a:t> - </a:t>
                      </a:r>
                      <a:r>
                        <a:rPr lang="cs-CZ" sz="1600" baseline="0" dirty="0" err="1" smtClean="0">
                          <a:effectLst/>
                        </a:rPr>
                        <a:t>Budapest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0.63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10.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Budapest</a:t>
                      </a:r>
                      <a:r>
                        <a:rPr lang="cs-CZ" sz="1600" baseline="0" dirty="0" smtClean="0">
                          <a:effectLst/>
                        </a:rPr>
                        <a:t> - </a:t>
                      </a:r>
                      <a:r>
                        <a:rPr lang="cs-CZ" sz="1600" baseline="0" dirty="0" err="1" smtClean="0">
                          <a:effectLst/>
                        </a:rPr>
                        <a:t>Warszawa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0.59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5931"/>
              </p:ext>
            </p:extLst>
          </p:nvPr>
        </p:nvGraphicFramePr>
        <p:xfrm>
          <a:off x="5012674" y="2688116"/>
          <a:ext cx="3537437" cy="33525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2890"/>
                <a:gridCol w="2166732"/>
                <a:gridCol w="887815"/>
              </a:tblGrid>
              <a:tr h="33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1.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Dresden</a:t>
                      </a:r>
                      <a:r>
                        <a:rPr lang="cs-CZ" sz="1600" b="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cs-CZ" sz="1600" b="0" kern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Berlin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2.85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2.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effectLst/>
                        </a:rPr>
                        <a:t>Warszawa</a:t>
                      </a:r>
                      <a:r>
                        <a:rPr lang="cs-CZ" sz="1600" kern="1200" dirty="0" smtClean="0">
                          <a:effectLst/>
                        </a:rPr>
                        <a:t> – Katowice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3.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effectLst/>
                        </a:rPr>
                        <a:t>Warszawa</a:t>
                      </a:r>
                      <a:r>
                        <a:rPr lang="cs-CZ" sz="1600" kern="1200" dirty="0" smtClean="0">
                          <a:effectLst/>
                        </a:rPr>
                        <a:t> – </a:t>
                      </a:r>
                      <a:r>
                        <a:rPr lang="cs-CZ" sz="1600" kern="1200" dirty="0" err="1" smtClean="0">
                          <a:effectLst/>
                        </a:rPr>
                        <a:t>Lodz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0.67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4.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Prague</a:t>
                      </a:r>
                      <a:r>
                        <a:rPr lang="cs-CZ" sz="1600" b="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 Brno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0.54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5.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effectLst/>
                        </a:rPr>
                        <a:t>Warszawa</a:t>
                      </a:r>
                      <a:r>
                        <a:rPr lang="cs-CZ" sz="1600" kern="1200" dirty="0" smtClean="0">
                          <a:effectLst/>
                        </a:rPr>
                        <a:t> – </a:t>
                      </a:r>
                      <a:r>
                        <a:rPr lang="cs-CZ" sz="1600" kern="1200" dirty="0" err="1" smtClean="0">
                          <a:effectLst/>
                        </a:rPr>
                        <a:t>Krakow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0.44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6.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effectLst/>
                        </a:rPr>
                        <a:t>Warszawa</a:t>
                      </a:r>
                      <a:r>
                        <a:rPr lang="cs-CZ" sz="1600" dirty="0" smtClean="0">
                          <a:effectLst/>
                        </a:rPr>
                        <a:t> – </a:t>
                      </a:r>
                      <a:r>
                        <a:rPr lang="cs-CZ" sz="1600" dirty="0" err="1" smtClean="0">
                          <a:effectLst/>
                        </a:rPr>
                        <a:t>Poznan</a:t>
                      </a:r>
                      <a:endParaRPr lang="cs-CZ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0.43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7.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effectLst/>
                        </a:rPr>
                        <a:t>Warszawa</a:t>
                      </a:r>
                      <a:r>
                        <a:rPr lang="cs-CZ" sz="1600" dirty="0" smtClean="0">
                          <a:effectLst/>
                        </a:rPr>
                        <a:t> – </a:t>
                      </a:r>
                      <a:r>
                        <a:rPr lang="cs-CZ" sz="1600" dirty="0" err="1" smtClean="0">
                          <a:effectLst/>
                        </a:rPr>
                        <a:t>Wroclaw</a:t>
                      </a:r>
                      <a:endParaRPr lang="cs-CZ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0.34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8.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Prague</a:t>
                      </a:r>
                      <a:r>
                        <a:rPr lang="cs-CZ" sz="16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 Ostrava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0.34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9.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Budapest</a:t>
                      </a:r>
                      <a:r>
                        <a:rPr lang="cs-CZ" sz="1600" dirty="0" smtClean="0">
                          <a:effectLst/>
                        </a:rPr>
                        <a:t> – Debrecen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0,10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10.</a:t>
                      </a:r>
                      <a:endParaRPr lang="cs-CZ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Budapest</a:t>
                      </a:r>
                      <a:r>
                        <a:rPr lang="cs-CZ" sz="16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cs-CZ" sz="1600" b="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Gyor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0.04</a:t>
                      </a:r>
                      <a:endParaRPr lang="cs-CZ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Ranking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7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2" y="996952"/>
            <a:ext cx="8086635" cy="647700"/>
          </a:xfrm>
        </p:spPr>
        <p:txBody>
          <a:bodyPr/>
          <a:lstStyle/>
          <a:p>
            <a:r>
              <a:rPr lang="cs-CZ" dirty="0" smtClean="0"/>
              <a:t>International line and </a:t>
            </a:r>
            <a:r>
              <a:rPr lang="cs-CZ" dirty="0" err="1" smtClean="0"/>
              <a:t>national</a:t>
            </a:r>
            <a:r>
              <a:rPr lang="cs-CZ" dirty="0" smtClean="0"/>
              <a:t> network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1026" name="Picture 2" descr="F:\8_PUBLISH\mapka_pha_s anotacemi_výře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17" y="2017713"/>
            <a:ext cx="605350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520606" y="1632122"/>
            <a:ext cx="8082321" cy="466866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sz="1800" dirty="0" smtClean="0"/>
              <a:t>International </a:t>
            </a:r>
            <a:r>
              <a:rPr lang="cs-CZ" sz="1800" dirty="0" err="1" smtClean="0"/>
              <a:t>connections</a:t>
            </a:r>
            <a:r>
              <a:rPr lang="cs-CZ" sz="1800" dirty="0" smtClean="0"/>
              <a:t>                                    </a:t>
            </a:r>
            <a:r>
              <a:rPr lang="cs-CZ" sz="1800" dirty="0" err="1" smtClean="0"/>
              <a:t>National</a:t>
            </a:r>
            <a:r>
              <a:rPr lang="cs-CZ" sz="1800" dirty="0" smtClean="0"/>
              <a:t>  </a:t>
            </a:r>
            <a:r>
              <a:rPr lang="cs-CZ" sz="1800" dirty="0" err="1" smtClean="0"/>
              <a:t>connections</a:t>
            </a:r>
            <a:endParaRPr lang="cs-CZ" dirty="0"/>
          </a:p>
        </p:txBody>
      </p:sp>
      <p:graphicFrame>
        <p:nvGraphicFramePr>
          <p:cNvPr id="12" name="Zástupný symbol pro obsah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906767"/>
              </p:ext>
            </p:extLst>
          </p:nvPr>
        </p:nvGraphicFramePr>
        <p:xfrm>
          <a:off x="357188" y="2203373"/>
          <a:ext cx="4171951" cy="37389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2880"/>
                <a:gridCol w="1589156"/>
                <a:gridCol w="611901"/>
                <a:gridCol w="531387"/>
                <a:gridCol w="563593"/>
                <a:gridCol w="543034"/>
              </a:tblGrid>
              <a:tr h="34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RI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Air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Rail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Bus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Wien</a:t>
                      </a:r>
                      <a:r>
                        <a:rPr lang="cs-CZ" sz="1200" baseline="0" dirty="0" smtClean="0">
                          <a:effectLst/>
                        </a:rPr>
                        <a:t> - </a:t>
                      </a:r>
                      <a:r>
                        <a:rPr lang="cs-CZ" sz="1200" baseline="0" dirty="0" err="1" smtClean="0">
                          <a:effectLst/>
                        </a:rPr>
                        <a:t>Berlin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3.07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2.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Prague</a:t>
                      </a:r>
                      <a:r>
                        <a:rPr lang="cs-CZ" sz="1200" baseline="0" dirty="0" smtClean="0">
                          <a:effectLst/>
                        </a:rPr>
                        <a:t> - </a:t>
                      </a:r>
                      <a:r>
                        <a:rPr lang="cs-CZ" sz="1200" baseline="0" dirty="0" err="1" smtClean="0">
                          <a:effectLst/>
                        </a:rPr>
                        <a:t>Berlin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2.94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21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3.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Prague</a:t>
                      </a:r>
                      <a:r>
                        <a:rPr lang="cs-CZ" sz="1200" baseline="0" dirty="0" smtClean="0">
                          <a:effectLst/>
                        </a:rPr>
                        <a:t> - </a:t>
                      </a:r>
                      <a:r>
                        <a:rPr lang="cs-CZ" sz="1200" baseline="0" dirty="0" err="1" smtClean="0">
                          <a:effectLst/>
                        </a:rPr>
                        <a:t>Wien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2.60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23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4.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Budapest</a:t>
                      </a:r>
                      <a:r>
                        <a:rPr lang="cs-CZ" sz="1200" baseline="0" dirty="0" smtClean="0">
                          <a:effectLst/>
                        </a:rPr>
                        <a:t> - </a:t>
                      </a:r>
                      <a:r>
                        <a:rPr lang="cs-CZ" sz="1200" baseline="0" dirty="0" err="1" smtClean="0">
                          <a:effectLst/>
                        </a:rPr>
                        <a:t>Wien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2.52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5.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Warszawa</a:t>
                      </a:r>
                      <a:r>
                        <a:rPr lang="cs-CZ" sz="1200" baseline="0" dirty="0" smtClean="0">
                          <a:effectLst/>
                        </a:rPr>
                        <a:t> - </a:t>
                      </a:r>
                      <a:r>
                        <a:rPr lang="cs-CZ" sz="1200" baseline="0" dirty="0" err="1" smtClean="0">
                          <a:effectLst/>
                        </a:rPr>
                        <a:t>Berlin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1.85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6.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Warszawa</a:t>
                      </a:r>
                      <a:r>
                        <a:rPr lang="cs-CZ" sz="1200" baseline="0" dirty="0" smtClean="0">
                          <a:effectLst/>
                        </a:rPr>
                        <a:t> - </a:t>
                      </a:r>
                      <a:r>
                        <a:rPr lang="cs-CZ" sz="1200" baseline="0" dirty="0" err="1" smtClean="0">
                          <a:effectLst/>
                        </a:rPr>
                        <a:t>Wien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1.36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7.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Budapest</a:t>
                      </a:r>
                      <a:r>
                        <a:rPr lang="cs-CZ" sz="1200" dirty="0" smtClean="0">
                          <a:effectLst/>
                        </a:rPr>
                        <a:t> – </a:t>
                      </a:r>
                      <a:r>
                        <a:rPr lang="cs-CZ" sz="1200" dirty="0" err="1" smtClean="0">
                          <a:effectLst/>
                        </a:rPr>
                        <a:t>Berlin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1.00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8.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Prague</a:t>
                      </a:r>
                      <a:r>
                        <a:rPr lang="cs-CZ" sz="1200" baseline="0" dirty="0" smtClean="0">
                          <a:effectLst/>
                        </a:rPr>
                        <a:t> – </a:t>
                      </a:r>
                      <a:r>
                        <a:rPr lang="cs-CZ" sz="1200" baseline="0" dirty="0" err="1" smtClean="0">
                          <a:effectLst/>
                        </a:rPr>
                        <a:t>Warszawa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0.75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9.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Prague</a:t>
                      </a:r>
                      <a:r>
                        <a:rPr lang="cs-CZ" sz="1200" baseline="0" dirty="0" smtClean="0">
                          <a:effectLst/>
                        </a:rPr>
                        <a:t> - </a:t>
                      </a:r>
                      <a:r>
                        <a:rPr lang="cs-CZ" sz="1200" baseline="0" dirty="0" err="1" smtClean="0">
                          <a:effectLst/>
                        </a:rPr>
                        <a:t>Budapest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0.63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10.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Budapest</a:t>
                      </a:r>
                      <a:r>
                        <a:rPr lang="cs-CZ" sz="1200" baseline="0" dirty="0" smtClean="0">
                          <a:effectLst/>
                        </a:rPr>
                        <a:t> - </a:t>
                      </a:r>
                      <a:r>
                        <a:rPr lang="cs-CZ" sz="1200" baseline="0" dirty="0" err="1" smtClean="0">
                          <a:effectLst/>
                        </a:rPr>
                        <a:t>Warszawa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0.59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72048"/>
              </p:ext>
            </p:extLst>
          </p:nvPr>
        </p:nvGraphicFramePr>
        <p:xfrm>
          <a:off x="4772024" y="2203374"/>
          <a:ext cx="4057653" cy="37259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5987"/>
                <a:gridCol w="1698552"/>
                <a:gridCol w="514350"/>
                <a:gridCol w="500064"/>
                <a:gridCol w="571500"/>
                <a:gridCol w="457200"/>
              </a:tblGrid>
              <a:tr h="33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RI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Air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Rail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Bus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1.</a:t>
                      </a: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Dresden</a:t>
                      </a:r>
                      <a:r>
                        <a:rPr lang="cs-CZ" sz="1200" b="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cs-CZ" sz="1200" b="0" kern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Berlin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2.85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2.</a:t>
                      </a: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err="1" smtClean="0">
                          <a:effectLst/>
                        </a:rPr>
                        <a:t>Warszawa</a:t>
                      </a:r>
                      <a:r>
                        <a:rPr lang="cs-CZ" sz="1200" kern="1200" dirty="0" smtClean="0">
                          <a:effectLst/>
                        </a:rPr>
                        <a:t> – Katowice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3.</a:t>
                      </a: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err="1" smtClean="0">
                          <a:effectLst/>
                        </a:rPr>
                        <a:t>Warszawa</a:t>
                      </a:r>
                      <a:r>
                        <a:rPr lang="cs-CZ" sz="1200" kern="1200" dirty="0" smtClean="0">
                          <a:effectLst/>
                        </a:rPr>
                        <a:t> – </a:t>
                      </a:r>
                      <a:r>
                        <a:rPr lang="cs-CZ" sz="1200" kern="1200" dirty="0" err="1" smtClean="0">
                          <a:effectLst/>
                        </a:rPr>
                        <a:t>Lodz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0.67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21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25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4.</a:t>
                      </a: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Prague</a:t>
                      </a:r>
                      <a:r>
                        <a:rPr lang="cs-CZ" sz="1200" b="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 Brno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0.54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66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5.</a:t>
                      </a: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err="1" smtClean="0">
                          <a:effectLst/>
                        </a:rPr>
                        <a:t>Warszawa</a:t>
                      </a:r>
                      <a:r>
                        <a:rPr lang="cs-CZ" sz="1200" kern="1200" dirty="0" smtClean="0">
                          <a:effectLst/>
                        </a:rPr>
                        <a:t> – </a:t>
                      </a:r>
                      <a:r>
                        <a:rPr lang="cs-CZ" sz="1200" kern="1200" dirty="0" err="1" smtClean="0">
                          <a:effectLst/>
                        </a:rPr>
                        <a:t>Krakow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0.44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6.</a:t>
                      </a: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>
                          <a:effectLst/>
                        </a:rPr>
                        <a:t>Warszawa</a:t>
                      </a:r>
                      <a:r>
                        <a:rPr lang="cs-CZ" sz="1200" dirty="0" smtClean="0">
                          <a:effectLst/>
                        </a:rPr>
                        <a:t> – </a:t>
                      </a:r>
                      <a:r>
                        <a:rPr lang="cs-CZ" sz="1200" dirty="0" err="1" smtClean="0">
                          <a:effectLst/>
                        </a:rPr>
                        <a:t>Poznan</a:t>
                      </a:r>
                      <a:endParaRPr lang="cs-CZ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0.43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7.</a:t>
                      </a: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>
                          <a:effectLst/>
                        </a:rPr>
                        <a:t>Warszawa</a:t>
                      </a:r>
                      <a:r>
                        <a:rPr lang="cs-CZ" sz="1200" dirty="0" smtClean="0">
                          <a:effectLst/>
                        </a:rPr>
                        <a:t> – </a:t>
                      </a:r>
                      <a:r>
                        <a:rPr lang="cs-CZ" sz="1200" dirty="0" err="1" smtClean="0">
                          <a:effectLst/>
                        </a:rPr>
                        <a:t>Wroclaw</a:t>
                      </a:r>
                      <a:endParaRPr lang="cs-CZ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0.34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8.</a:t>
                      </a: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Prague</a:t>
                      </a:r>
                      <a:r>
                        <a:rPr lang="cs-CZ" sz="12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 Ostrava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0.34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33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9.</a:t>
                      </a: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Budapest</a:t>
                      </a:r>
                      <a:r>
                        <a:rPr lang="cs-CZ" sz="1200" dirty="0" smtClean="0">
                          <a:effectLst/>
                        </a:rPr>
                        <a:t> – Debrecen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0,10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32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10.</a:t>
                      </a:r>
                      <a:endParaRPr lang="cs-CZ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Budapest</a:t>
                      </a:r>
                      <a:r>
                        <a:rPr lang="cs-CZ" sz="12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cs-CZ" sz="1200" b="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Gyor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0.04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44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cs-CZ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9589" y="861134"/>
            <a:ext cx="8086635" cy="647700"/>
          </a:xfrm>
        </p:spPr>
        <p:txBody>
          <a:bodyPr/>
          <a:lstStyle/>
          <a:p>
            <a:r>
              <a:rPr lang="cs-CZ" dirty="0" smtClean="0"/>
              <a:t>Direct </a:t>
            </a:r>
            <a:r>
              <a:rPr lang="cs-CZ" dirty="0" err="1" smtClean="0"/>
              <a:t>daily</a:t>
            </a:r>
            <a:r>
              <a:rPr lang="cs-CZ" dirty="0" smtClean="0"/>
              <a:t> </a:t>
            </a:r>
            <a:r>
              <a:rPr lang="cs-CZ" dirty="0" err="1" smtClean="0"/>
              <a:t>sevices</a:t>
            </a:r>
            <a:r>
              <a:rPr lang="cs-CZ" dirty="0" smtClean="0"/>
              <a:t> 2016 (air, </a:t>
            </a:r>
            <a:r>
              <a:rPr lang="cs-CZ" dirty="0" err="1" smtClean="0"/>
              <a:t>rail</a:t>
            </a:r>
            <a:r>
              <a:rPr lang="cs-CZ" dirty="0" smtClean="0"/>
              <a:t>, bus)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2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Discussion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Ranking</a:t>
            </a:r>
            <a:r>
              <a:rPr lang="cs-CZ" dirty="0"/>
              <a:t> Index </a:t>
            </a:r>
            <a:r>
              <a:rPr lang="cs-CZ" dirty="0" err="1"/>
              <a:t>parameters</a:t>
            </a:r>
            <a:endParaRPr lang="cs-CZ" dirty="0"/>
          </a:p>
          <a:p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HSR </a:t>
            </a:r>
            <a:r>
              <a:rPr lang="cs-CZ" dirty="0" err="1" smtClean="0"/>
              <a:t>build</a:t>
            </a:r>
            <a:r>
              <a:rPr lang="cs-CZ" dirty="0" smtClean="0"/>
              <a:t>-up in </a:t>
            </a:r>
            <a:r>
              <a:rPr lang="cs-CZ" dirty="0" err="1" smtClean="0"/>
              <a:t>lowlands</a:t>
            </a:r>
            <a:r>
              <a:rPr lang="cs-CZ" dirty="0" smtClean="0"/>
              <a:t> and </a:t>
            </a:r>
            <a:r>
              <a:rPr lang="cs-CZ" dirty="0" err="1" smtClean="0"/>
              <a:t>hills</a:t>
            </a:r>
            <a:endParaRPr lang="cs-CZ" dirty="0" smtClean="0"/>
          </a:p>
          <a:p>
            <a:r>
              <a:rPr lang="cs-CZ" dirty="0" err="1" smtClean="0"/>
              <a:t>Connection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centres</a:t>
            </a:r>
            <a:r>
              <a:rPr lang="cs-CZ" dirty="0" smtClean="0"/>
              <a:t> x </a:t>
            </a:r>
            <a:r>
              <a:rPr lang="cs-CZ" dirty="0" err="1" smtClean="0"/>
              <a:t>intermediate</a:t>
            </a:r>
            <a:r>
              <a:rPr lang="cs-CZ" dirty="0" smtClean="0"/>
              <a:t> </a:t>
            </a:r>
            <a:r>
              <a:rPr lang="cs-CZ" dirty="0" err="1" smtClean="0"/>
              <a:t>stations</a:t>
            </a:r>
            <a:endParaRPr lang="cs-CZ" dirty="0" smtClean="0"/>
          </a:p>
          <a:p>
            <a:r>
              <a:rPr lang="cs-CZ" dirty="0" err="1" smtClean="0"/>
              <a:t>Links</a:t>
            </a:r>
            <a:r>
              <a:rPr lang="cs-CZ" dirty="0" smtClean="0"/>
              <a:t> to </a:t>
            </a:r>
            <a:r>
              <a:rPr lang="cs-CZ" dirty="0" err="1" smtClean="0"/>
              <a:t>Germany</a:t>
            </a:r>
            <a:endParaRPr lang="cs-CZ" dirty="0" smtClean="0"/>
          </a:p>
          <a:p>
            <a:r>
              <a:rPr lang="cs-CZ" dirty="0" smtClean="0"/>
              <a:t>CBA </a:t>
            </a:r>
            <a:r>
              <a:rPr lang="cs-CZ" dirty="0" err="1" smtClean="0"/>
              <a:t>results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319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ranking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,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prospective</a:t>
            </a:r>
            <a:r>
              <a:rPr lang="cs-CZ" dirty="0" smtClean="0"/>
              <a:t> HSR </a:t>
            </a:r>
            <a:r>
              <a:rPr lang="cs-CZ" dirty="0" err="1" smtClean="0"/>
              <a:t>projects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emerged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International line: </a:t>
            </a:r>
            <a:r>
              <a:rPr lang="cs-CZ" dirty="0" err="1" smtClean="0"/>
              <a:t>Berlin</a:t>
            </a:r>
            <a:r>
              <a:rPr lang="cs-CZ" dirty="0" smtClean="0"/>
              <a:t> – </a:t>
            </a:r>
            <a:r>
              <a:rPr lang="cs-CZ" dirty="0" err="1" smtClean="0"/>
              <a:t>Dresden</a:t>
            </a:r>
            <a:r>
              <a:rPr lang="cs-CZ" dirty="0" smtClean="0"/>
              <a:t> – Prague – Brno – </a:t>
            </a:r>
            <a:r>
              <a:rPr lang="cs-CZ" dirty="0" err="1" smtClean="0"/>
              <a:t>Wien</a:t>
            </a:r>
            <a:r>
              <a:rPr lang="cs-CZ" dirty="0" smtClean="0"/>
              <a:t> – Bratislava – </a:t>
            </a:r>
            <a:r>
              <a:rPr lang="cs-CZ" dirty="0" err="1" smtClean="0"/>
              <a:t>Gyor</a:t>
            </a:r>
            <a:r>
              <a:rPr lang="cs-CZ" dirty="0" smtClean="0"/>
              <a:t> – </a:t>
            </a:r>
            <a:r>
              <a:rPr lang="cs-CZ" dirty="0" err="1" smtClean="0"/>
              <a:t>Budapest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National</a:t>
            </a:r>
            <a:r>
              <a:rPr lang="cs-CZ" dirty="0" smtClean="0"/>
              <a:t> network: </a:t>
            </a:r>
            <a:r>
              <a:rPr lang="cs-CZ" dirty="0" err="1" smtClean="0"/>
              <a:t>Warsawa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Krakow</a:t>
            </a:r>
            <a:r>
              <a:rPr lang="cs-CZ" dirty="0" smtClean="0"/>
              <a:t>/Katowice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</a:t>
            </a:r>
            <a:r>
              <a:rPr lang="cs-CZ" dirty="0" err="1" smtClean="0"/>
              <a:t>Warsawa</a:t>
            </a:r>
            <a:r>
              <a:rPr lang="cs-CZ" dirty="0" smtClean="0"/>
              <a:t> – </a:t>
            </a:r>
            <a:r>
              <a:rPr lang="cs-CZ" dirty="0" err="1" smtClean="0"/>
              <a:t>Lodz</a:t>
            </a:r>
            <a:r>
              <a:rPr lang="cs-CZ" dirty="0" smtClean="0"/>
              <a:t> – </a:t>
            </a:r>
            <a:r>
              <a:rPr lang="cs-CZ" dirty="0" err="1" smtClean="0"/>
              <a:t>Wroclaw</a:t>
            </a:r>
            <a:r>
              <a:rPr lang="cs-CZ" dirty="0" smtClean="0"/>
              <a:t>/</a:t>
            </a:r>
            <a:r>
              <a:rPr lang="cs-CZ" dirty="0" err="1" smtClean="0"/>
              <a:t>Poznan</a:t>
            </a:r>
            <a:r>
              <a:rPr lang="cs-CZ" dirty="0" smtClean="0"/>
              <a:t>                           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16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59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Motivation</a:t>
            </a:r>
            <a:endParaRPr 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65" y="2017713"/>
            <a:ext cx="600700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European</a:t>
            </a:r>
            <a:r>
              <a:rPr lang="cs-CZ" altLang="cs-CZ" dirty="0" smtClean="0"/>
              <a:t> x </a:t>
            </a:r>
            <a:r>
              <a:rPr lang="cs-CZ" altLang="cs-CZ" dirty="0" err="1" smtClean="0"/>
              <a:t>national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strategies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 err="1" smtClean="0"/>
              <a:t>European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strategy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→ </a:t>
            </a:r>
            <a:r>
              <a:rPr lang="cs-CZ" altLang="cs-CZ" dirty="0" err="1" smtClean="0"/>
              <a:t>promotion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TEN network; to </a:t>
            </a:r>
            <a:r>
              <a:rPr lang="cs-CZ" altLang="cs-CZ" dirty="0" err="1" smtClean="0"/>
              <a:t>establish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key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links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facilitate</a:t>
            </a:r>
            <a:r>
              <a:rPr lang="cs-CZ" altLang="cs-CZ" dirty="0" smtClean="0"/>
              <a:t> transport in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EU; </a:t>
            </a:r>
            <a:r>
              <a:rPr lang="cs-CZ" altLang="cs-CZ" dirty="0" err="1" smtClean="0"/>
              <a:t>international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focus</a:t>
            </a: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 err="1" smtClean="0"/>
              <a:t>National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strategies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→ to </a:t>
            </a:r>
            <a:r>
              <a:rPr lang="cs-CZ" altLang="cs-CZ" dirty="0" err="1" smtClean="0"/>
              <a:t>connect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centres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economic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activity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one</a:t>
            </a:r>
            <a:r>
              <a:rPr lang="cs-CZ" altLang="cs-CZ" dirty="0" smtClean="0"/>
              <a:t> country; </a:t>
            </a:r>
            <a:r>
              <a:rPr lang="cs-CZ" altLang="cs-CZ" dirty="0" err="1" smtClean="0"/>
              <a:t>domestic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regional</a:t>
            </a:r>
            <a:r>
              <a:rPr lang="cs-CZ" altLang="cs-CZ" dirty="0"/>
              <a:t> </a:t>
            </a:r>
            <a:r>
              <a:rPr lang="cs-CZ" altLang="cs-CZ" dirty="0" smtClean="0"/>
              <a:t>and </a:t>
            </a:r>
            <a:r>
              <a:rPr lang="cs-CZ" altLang="cs-CZ" dirty="0" err="1" smtClean="0"/>
              <a:t>political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issues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national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focus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paper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to rank </a:t>
            </a:r>
            <a:r>
              <a:rPr lang="cs-CZ" dirty="0" err="1" smtClean="0"/>
              <a:t>potential</a:t>
            </a:r>
            <a:r>
              <a:rPr lang="cs-CZ" dirty="0" smtClean="0"/>
              <a:t> HSR </a:t>
            </a:r>
            <a:r>
              <a:rPr lang="cs-CZ" dirty="0" err="1" smtClean="0"/>
              <a:t>connections</a:t>
            </a:r>
            <a:r>
              <a:rPr lang="cs-CZ" dirty="0" smtClean="0"/>
              <a:t> in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411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Ranking</a:t>
            </a:r>
            <a:r>
              <a:rPr lang="cs-CZ" dirty="0" smtClean="0"/>
              <a:t> </a:t>
            </a:r>
            <a:r>
              <a:rPr lang="cs-CZ" dirty="0" err="1" smtClean="0"/>
              <a:t>methodology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Todorovich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Hagler</a:t>
            </a:r>
            <a:r>
              <a:rPr lang="cs-CZ" dirty="0" smtClean="0"/>
              <a:t> (2009) and </a:t>
            </a:r>
            <a:r>
              <a:rPr lang="cs-CZ" dirty="0" err="1" smtClean="0"/>
              <a:t>Guirao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Campa</a:t>
            </a:r>
            <a:r>
              <a:rPr lang="cs-CZ" dirty="0" smtClean="0"/>
              <a:t> (2014</a:t>
            </a:r>
            <a:r>
              <a:rPr lang="cs-CZ" dirty="0" smtClean="0"/>
              <a:t>).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variables</a:t>
            </a:r>
            <a:r>
              <a:rPr lang="cs-CZ" dirty="0" smtClean="0"/>
              <a:t> to </a:t>
            </a:r>
            <a:r>
              <a:rPr lang="cs-CZ" dirty="0" err="1" smtClean="0"/>
              <a:t>determine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Ranking</a:t>
            </a:r>
            <a:r>
              <a:rPr lang="cs-CZ" dirty="0" smtClean="0"/>
              <a:t> </a:t>
            </a:r>
            <a:r>
              <a:rPr lang="cs-CZ" dirty="0" smtClean="0"/>
              <a:t>Index </a:t>
            </a:r>
            <a:r>
              <a:rPr lang="cs-CZ" dirty="0" smtClean="0"/>
              <a:t>to </a:t>
            </a:r>
            <a:r>
              <a:rPr lang="cs-CZ" dirty="0" err="1" smtClean="0"/>
              <a:t>score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corridors</a:t>
            </a:r>
            <a:r>
              <a:rPr lang="cs-CZ" dirty="0" smtClean="0"/>
              <a:t>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evaluate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HSR </a:t>
            </a:r>
            <a:r>
              <a:rPr lang="cs-CZ" dirty="0" err="1" smtClean="0"/>
              <a:t>potential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endParaRPr lang="cs-CZ" dirty="0" smtClean="0"/>
          </a:p>
          <a:p>
            <a:pPr lvl="1"/>
            <a:r>
              <a:rPr lang="cs-CZ" dirty="0" err="1" smtClean="0"/>
              <a:t>origin-destination</a:t>
            </a:r>
            <a:r>
              <a:rPr lang="cs-CZ" dirty="0" smtClean="0"/>
              <a:t> distance</a:t>
            </a:r>
          </a:p>
          <a:p>
            <a:pPr lvl="1"/>
            <a:r>
              <a:rPr lang="cs-CZ" dirty="0" err="1" smtClean="0"/>
              <a:t>economic</a:t>
            </a:r>
            <a:r>
              <a:rPr lang="cs-CZ" dirty="0" smtClean="0"/>
              <a:t> vitality</a:t>
            </a:r>
          </a:p>
          <a:p>
            <a:pPr lvl="1"/>
            <a:r>
              <a:rPr lang="cs-CZ" dirty="0" err="1"/>
              <a:t>urban</a:t>
            </a:r>
            <a:r>
              <a:rPr lang="cs-CZ" dirty="0"/>
              <a:t> transit </a:t>
            </a:r>
            <a:r>
              <a:rPr lang="cs-CZ" dirty="0" err="1" smtClean="0"/>
              <a:t>connections</a:t>
            </a:r>
            <a:endParaRPr lang="cs-CZ" dirty="0" smtClean="0"/>
          </a:p>
          <a:p>
            <a:pPr lvl="1"/>
            <a:r>
              <a:rPr lang="cs-CZ" dirty="0" err="1" smtClean="0"/>
              <a:t>congestion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14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Ranking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(1) – U.S. HSR </a:t>
            </a:r>
            <a:r>
              <a:rPr lang="cs-CZ" dirty="0" err="1" smtClean="0"/>
              <a:t>phasing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59" y="2017713"/>
            <a:ext cx="622682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6945" y="6323682"/>
            <a:ext cx="5277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Source: </a:t>
            </a:r>
            <a:r>
              <a:rPr lang="cs-CZ" sz="1600" dirty="0" err="1" smtClean="0"/>
              <a:t>Todorovich</a:t>
            </a:r>
            <a:r>
              <a:rPr lang="cs-CZ" sz="1600" dirty="0" smtClean="0"/>
              <a:t> and </a:t>
            </a:r>
            <a:r>
              <a:rPr lang="cs-CZ" sz="1600" dirty="0" err="1" smtClean="0"/>
              <a:t>Hagler</a:t>
            </a:r>
            <a:r>
              <a:rPr lang="cs-CZ" sz="1600" dirty="0" smtClean="0"/>
              <a:t> (2009)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86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3" y="2016088"/>
            <a:ext cx="4023796" cy="41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19" y="2076680"/>
            <a:ext cx="39744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Ranking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(2) – HSR </a:t>
            </a:r>
            <a:r>
              <a:rPr lang="cs-CZ" dirty="0" err="1" smtClean="0"/>
              <a:t>Spain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71004" y="6519446"/>
            <a:ext cx="5277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Source: </a:t>
            </a:r>
            <a:r>
              <a:rPr lang="cs-CZ" sz="1600" dirty="0" err="1" smtClean="0"/>
              <a:t>Guirao</a:t>
            </a:r>
            <a:r>
              <a:rPr lang="cs-CZ" sz="1600" dirty="0" smtClean="0"/>
              <a:t> and </a:t>
            </a:r>
            <a:r>
              <a:rPr lang="cs-CZ" sz="1600" dirty="0" err="1" smtClean="0"/>
              <a:t>Campa</a:t>
            </a:r>
            <a:r>
              <a:rPr lang="cs-CZ" sz="1600" dirty="0" smtClean="0"/>
              <a:t> (2014) 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341523" y="6066299"/>
            <a:ext cx="3828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Proposal for a theoretical construction phasing </a:t>
            </a:r>
            <a:endParaRPr lang="cs-CZ" sz="1400" dirty="0" smtClean="0"/>
          </a:p>
          <a:p>
            <a:r>
              <a:rPr lang="en-US" sz="1400" dirty="0" smtClean="0"/>
              <a:t>based </a:t>
            </a:r>
            <a:r>
              <a:rPr lang="en-US" sz="1400" dirty="0"/>
              <a:t>on the modelling results 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4365319" y="6096851"/>
            <a:ext cx="3908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Current Spanish HSR lines in operation </a:t>
            </a:r>
            <a:endParaRPr lang="cs-CZ" sz="1400" dirty="0" smtClean="0"/>
          </a:p>
          <a:p>
            <a:pPr algn="r"/>
            <a:r>
              <a:rPr lang="en-US" sz="1400" dirty="0" smtClean="0"/>
              <a:t>with </a:t>
            </a:r>
            <a:r>
              <a:rPr lang="en-US" sz="1400" dirty="0"/>
              <a:t>their year of opening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972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334374" cy="41148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cs-CZ" dirty="0" smtClean="0"/>
              <a:t>To </a:t>
            </a:r>
            <a:r>
              <a:rPr lang="cs-CZ" dirty="0" err="1" smtClean="0"/>
              <a:t>include</a:t>
            </a:r>
            <a:r>
              <a:rPr lang="cs-CZ" dirty="0" smtClean="0"/>
              <a:t> </a:t>
            </a:r>
            <a:r>
              <a:rPr lang="cs-CZ" dirty="0" smtClean="0"/>
              <a:t>10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connections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err="1" smtClean="0"/>
              <a:t>cities</a:t>
            </a:r>
            <a:r>
              <a:rPr lang="cs-CZ" dirty="0" smtClean="0"/>
              <a:t>: </a:t>
            </a:r>
            <a:r>
              <a:rPr lang="cs-CZ" dirty="0" smtClean="0"/>
              <a:t>(</a:t>
            </a:r>
            <a:r>
              <a:rPr lang="cs-CZ" dirty="0" err="1" smtClean="0"/>
              <a:t>Berlin</a:t>
            </a:r>
            <a:r>
              <a:rPr lang="cs-CZ" dirty="0" smtClean="0"/>
              <a:t>, Prague, </a:t>
            </a:r>
            <a:r>
              <a:rPr lang="cs-CZ" dirty="0" err="1" smtClean="0"/>
              <a:t>Warszawa</a:t>
            </a:r>
            <a:r>
              <a:rPr lang="cs-CZ" dirty="0" smtClean="0"/>
              <a:t>, </a:t>
            </a:r>
            <a:r>
              <a:rPr lang="cs-CZ" dirty="0" err="1" smtClean="0"/>
              <a:t>Wien</a:t>
            </a:r>
            <a:r>
              <a:rPr lang="cs-CZ" dirty="0" smtClean="0"/>
              <a:t>, </a:t>
            </a:r>
            <a:r>
              <a:rPr lang="cs-CZ" dirty="0" err="1" smtClean="0"/>
              <a:t>Budapest</a:t>
            </a:r>
            <a:r>
              <a:rPr lang="cs-CZ" dirty="0" smtClean="0"/>
              <a:t>) </a:t>
            </a:r>
            <a:endParaRPr lang="cs-CZ" dirty="0" smtClean="0"/>
          </a:p>
          <a:p>
            <a:pPr marL="457200" indent="-457200">
              <a:buAutoNum type="arabicParenR"/>
            </a:pPr>
            <a:endParaRPr lang="cs-CZ" dirty="0" smtClean="0"/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To </a:t>
            </a:r>
            <a:r>
              <a:rPr lang="cs-CZ" dirty="0" err="1"/>
              <a:t>include</a:t>
            </a:r>
            <a:r>
              <a:rPr lang="cs-CZ" dirty="0"/>
              <a:t> 10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:  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 smtClean="0"/>
              <a:t>   </a:t>
            </a:r>
            <a:r>
              <a:rPr lang="cs-CZ" dirty="0" err="1"/>
              <a:t>Warszawa</a:t>
            </a:r>
            <a:r>
              <a:rPr lang="cs-CZ" dirty="0"/>
              <a:t> → </a:t>
            </a:r>
            <a:r>
              <a:rPr lang="cs-CZ" dirty="0" err="1"/>
              <a:t>Lodz</a:t>
            </a:r>
            <a:r>
              <a:rPr lang="cs-CZ" dirty="0"/>
              <a:t>, Katowice, </a:t>
            </a:r>
            <a:r>
              <a:rPr lang="cs-CZ" dirty="0" err="1"/>
              <a:t>Krakow</a:t>
            </a:r>
            <a:r>
              <a:rPr lang="cs-CZ" dirty="0"/>
              <a:t>, </a:t>
            </a:r>
            <a:r>
              <a:rPr lang="cs-CZ" dirty="0" err="1"/>
              <a:t>Wroclaw</a:t>
            </a:r>
            <a:r>
              <a:rPr lang="cs-CZ" dirty="0"/>
              <a:t>, </a:t>
            </a:r>
            <a:r>
              <a:rPr lang="cs-CZ" dirty="0" err="1"/>
              <a:t>Poznan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 smtClean="0"/>
              <a:t>   </a:t>
            </a:r>
            <a:r>
              <a:rPr lang="cs-CZ" dirty="0"/>
              <a:t>Prague → Brno, Ostrava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smtClean="0"/>
              <a:t>  </a:t>
            </a:r>
            <a:r>
              <a:rPr lang="cs-CZ" dirty="0" err="1" smtClean="0"/>
              <a:t>Budapest</a:t>
            </a:r>
            <a:r>
              <a:rPr lang="cs-CZ" dirty="0" smtClean="0"/>
              <a:t> </a:t>
            </a:r>
            <a:r>
              <a:rPr lang="cs-CZ" dirty="0"/>
              <a:t>→ </a:t>
            </a:r>
            <a:r>
              <a:rPr lang="cs-CZ" dirty="0" err="1"/>
              <a:t>Gyor</a:t>
            </a:r>
            <a:r>
              <a:rPr lang="cs-CZ" dirty="0"/>
              <a:t>, Debrecen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smtClean="0"/>
              <a:t>  </a:t>
            </a:r>
            <a:r>
              <a:rPr lang="cs-CZ" dirty="0" err="1" smtClean="0"/>
              <a:t>Berlin</a:t>
            </a:r>
            <a:r>
              <a:rPr lang="cs-CZ" dirty="0" smtClean="0"/>
              <a:t> </a:t>
            </a:r>
            <a:r>
              <a:rPr lang="cs-CZ" dirty="0"/>
              <a:t>→ </a:t>
            </a:r>
            <a:r>
              <a:rPr lang="cs-CZ" dirty="0" err="1"/>
              <a:t>Dresden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</a:t>
            </a:r>
          </a:p>
          <a:p>
            <a:pPr marL="457200" indent="-457200">
              <a:buAutoNum type="arabicParenR"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646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(2)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405811" cy="41148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arenR" startAt="3"/>
                </a:pPr>
                <a:r>
                  <a:rPr lang="cs-CZ" dirty="0" err="1" smtClean="0"/>
                  <a:t>Simpified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methodology</a:t>
                </a:r>
                <a:r>
                  <a:rPr lang="cs-CZ" dirty="0" smtClean="0"/>
                  <a:t> → </a:t>
                </a:r>
                <a:r>
                  <a:rPr lang="cs-CZ" dirty="0" err="1" smtClean="0"/>
                  <a:t>only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three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out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five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factors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taken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into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consideration</a:t>
                </a:r>
                <a:r>
                  <a:rPr lang="cs-CZ" dirty="0" smtClean="0"/>
                  <a:t> (</a:t>
                </a:r>
                <a:r>
                  <a:rPr lang="cs-CZ" dirty="0" err="1" smtClean="0"/>
                  <a:t>population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economy</a:t>
                </a:r>
                <a:r>
                  <a:rPr lang="cs-CZ" dirty="0" smtClean="0"/>
                  <a:t>, distance)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cs-CZ" dirty="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cs-CZ" dirty="0" err="1" smtClean="0"/>
                  <a:t>Ranking</a:t>
                </a:r>
                <a:r>
                  <a:rPr lang="cs-CZ" dirty="0" smtClean="0"/>
                  <a:t> </a:t>
                </a:r>
                <a:r>
                  <a:rPr lang="cs-CZ" dirty="0" smtClean="0"/>
                  <a:t>Index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𝑃</m:t>
                        </m:r>
                        <m:r>
                          <a:rPr lang="cs-CZ" b="0" i="1" baseline="-25000" smtClean="0">
                            <a:latin typeface="Cambria Math"/>
                          </a:rPr>
                          <m:t>1</m:t>
                        </m:r>
                        <m:r>
                          <a:rPr lang="cs-CZ" b="0" i="1" smtClean="0">
                            <a:latin typeface="Cambria Math"/>
                          </a:rPr>
                          <m:t>𝑃</m:t>
                        </m:r>
                        <m:r>
                          <a:rPr lang="cs-CZ" b="0" i="1" baseline="-25000" smtClean="0">
                            <a:latin typeface="Cambria Math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  <m:r>
                          <a:rPr lang="cs-CZ" b="0" i="1" baseline="-25000" smtClean="0">
                            <a:latin typeface="Cambria Math"/>
                          </a:rPr>
                          <m:t>1</m:t>
                        </m:r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  <m:r>
                          <a:rPr lang="cs-CZ" b="0" i="1" baseline="-2500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r>
                  <a:rPr lang="cs-CZ" dirty="0" smtClean="0"/>
                  <a:t> </a:t>
                </a: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       </a:t>
                </a:r>
                <a:r>
                  <a:rPr lang="cs-CZ" sz="1600" i="1" dirty="0" smtClean="0"/>
                  <a:t>P1; P2 …… Metropolitan </a:t>
                </a:r>
                <a:r>
                  <a:rPr lang="cs-CZ" sz="1600" i="1" dirty="0" err="1" smtClean="0"/>
                  <a:t>population</a:t>
                </a:r>
                <a:r>
                  <a:rPr lang="cs-CZ" sz="1600" i="1" dirty="0" smtClean="0"/>
                  <a:t> </a:t>
                </a:r>
                <a:r>
                  <a:rPr lang="cs-CZ" sz="1600" i="1" dirty="0" err="1" smtClean="0"/>
                  <a:t>size</a:t>
                </a:r>
                <a:r>
                  <a:rPr lang="cs-CZ" sz="1600" i="1" dirty="0" smtClean="0"/>
                  <a:t> in </a:t>
                </a:r>
                <a:r>
                  <a:rPr lang="cs-CZ" sz="1600" i="1" dirty="0" err="1" smtClean="0"/>
                  <a:t>origin</a:t>
                </a:r>
                <a:r>
                  <a:rPr lang="cs-CZ" sz="1600" i="1" dirty="0" smtClean="0"/>
                  <a:t> and </a:t>
                </a:r>
                <a:r>
                  <a:rPr lang="cs-CZ" sz="1600" i="1" dirty="0" err="1" smtClean="0"/>
                  <a:t>destination</a:t>
                </a:r>
                <a:r>
                  <a:rPr lang="cs-CZ" sz="1600" i="1" dirty="0" smtClean="0"/>
                  <a:t> city </a:t>
                </a:r>
                <a:endParaRPr lang="cs-CZ" sz="1600" i="1" dirty="0" smtClean="0"/>
              </a:p>
              <a:p>
                <a:pPr marL="0" indent="0">
                  <a:buNone/>
                </a:pPr>
                <a:r>
                  <a:rPr lang="cs-CZ" sz="1600" dirty="0"/>
                  <a:t> </a:t>
                </a:r>
                <a:r>
                  <a:rPr lang="cs-CZ" sz="1600" dirty="0" smtClean="0"/>
                  <a:t>          </a:t>
                </a:r>
                <a:r>
                  <a:rPr lang="cs-CZ" sz="1600" i="1" dirty="0" smtClean="0"/>
                  <a:t>E1</a:t>
                </a:r>
                <a:r>
                  <a:rPr lang="cs-CZ" sz="1600" i="1" dirty="0"/>
                  <a:t>; </a:t>
                </a:r>
                <a:r>
                  <a:rPr lang="cs-CZ" sz="1600" i="1" dirty="0" smtClean="0"/>
                  <a:t>E2 </a:t>
                </a:r>
                <a:r>
                  <a:rPr lang="cs-CZ" sz="1600" i="1" dirty="0"/>
                  <a:t>…… </a:t>
                </a:r>
                <a:r>
                  <a:rPr lang="cs-CZ" sz="1600" i="1" dirty="0" smtClean="0"/>
                  <a:t>GDP </a:t>
                </a:r>
                <a:r>
                  <a:rPr lang="cs-CZ" sz="1600" i="1" dirty="0" err="1" smtClean="0"/>
                  <a:t>p.c</a:t>
                </a:r>
                <a:r>
                  <a:rPr lang="cs-CZ" sz="1600" i="1" dirty="0" smtClean="0"/>
                  <a:t>. </a:t>
                </a:r>
                <a:r>
                  <a:rPr lang="cs-CZ" sz="1600" i="1" dirty="0"/>
                  <a:t>in </a:t>
                </a:r>
                <a:r>
                  <a:rPr lang="cs-CZ" sz="1600" i="1" dirty="0" err="1"/>
                  <a:t>origin</a:t>
                </a:r>
                <a:r>
                  <a:rPr lang="cs-CZ" sz="1600" i="1" dirty="0"/>
                  <a:t> and </a:t>
                </a:r>
                <a:r>
                  <a:rPr lang="cs-CZ" sz="1600" i="1" dirty="0" err="1"/>
                  <a:t>destination</a:t>
                </a:r>
                <a:r>
                  <a:rPr lang="cs-CZ" sz="1600" i="1" dirty="0"/>
                  <a:t> city </a:t>
                </a:r>
              </a:p>
              <a:p>
                <a:pPr marL="0" indent="0">
                  <a:buNone/>
                </a:pPr>
                <a:r>
                  <a:rPr lang="cs-CZ" sz="1600" i="1" dirty="0" smtClean="0"/>
                  <a:t>           D        ……. Distance </a:t>
                </a:r>
                <a:r>
                  <a:rPr lang="cs-CZ" sz="1600" i="1" dirty="0" err="1" smtClean="0"/>
                  <a:t>between</a:t>
                </a:r>
                <a:r>
                  <a:rPr lang="cs-CZ" sz="1600" i="1" dirty="0" smtClean="0"/>
                  <a:t> </a:t>
                </a:r>
                <a:r>
                  <a:rPr lang="cs-CZ" sz="1600" i="1" dirty="0" err="1" smtClean="0"/>
                  <a:t>origin</a:t>
                </a:r>
                <a:r>
                  <a:rPr lang="cs-CZ" sz="1600" i="1" dirty="0" smtClean="0"/>
                  <a:t> an</a:t>
                </a:r>
                <a:r>
                  <a:rPr lang="cs-CZ" sz="1600" i="1" dirty="0" smtClean="0"/>
                  <a:t>d </a:t>
                </a:r>
                <a:r>
                  <a:rPr lang="cs-CZ" sz="1600" i="1" dirty="0" err="1" smtClean="0"/>
                  <a:t>destination</a:t>
                </a:r>
                <a:r>
                  <a:rPr lang="cs-CZ" sz="1600" i="1" dirty="0" smtClean="0"/>
                  <a:t> city</a:t>
                </a:r>
                <a:endParaRPr lang="cs-CZ" sz="16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405811" cy="4114800"/>
              </a:xfrm>
              <a:blipFill rotWithShape="1">
                <a:blip r:embed="rId2"/>
                <a:stretch>
                  <a:fillRect l="-2103" t="-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888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511</TotalTime>
  <Words>756</Words>
  <Application>Microsoft Office PowerPoint</Application>
  <PresentationFormat>Předvádění na obrazovce (4:3)</PresentationFormat>
  <Paragraphs>269</Paragraphs>
  <Slides>15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Prezentace_MU_CZ</vt:lpstr>
      <vt:lpstr>High Speed Rail for Central Europe?   Tomeš, Z. – Jandová, M. – Seidenglanz, D.</vt:lpstr>
      <vt:lpstr>Motivation</vt:lpstr>
      <vt:lpstr>European x national strategies</vt:lpstr>
      <vt:lpstr>Aim</vt:lpstr>
      <vt:lpstr>Methodology</vt:lpstr>
      <vt:lpstr>Ranking results (1) – U.S. HSR phasing plan</vt:lpstr>
      <vt:lpstr>Ranking results (2) – HSR Spain</vt:lpstr>
      <vt:lpstr>Our approach (1)</vt:lpstr>
      <vt:lpstr>Our approach (2)</vt:lpstr>
      <vt:lpstr>Ranking results</vt:lpstr>
      <vt:lpstr>International line and national network</vt:lpstr>
      <vt:lpstr>Direct daily sevices 2016 (air, rail, bus)</vt:lpstr>
      <vt:lpstr>Discussion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Tomes Zdenek</dc:creator>
  <cp:lastModifiedBy>Zdeněk</cp:lastModifiedBy>
  <cp:revision>55</cp:revision>
  <cp:lastPrinted>2016-05-30T11:52:49Z</cp:lastPrinted>
  <dcterms:created xsi:type="dcterms:W3CDTF">2015-11-23T07:04:47Z</dcterms:created>
  <dcterms:modified xsi:type="dcterms:W3CDTF">2016-06-08T21:51:15Z</dcterms:modified>
</cp:coreProperties>
</file>